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89" r:id="rId5"/>
  </p:sldMasterIdLst>
  <p:notesMasterIdLst>
    <p:notesMasterId r:id="rId35"/>
  </p:notesMasterIdLst>
  <p:sldIdLst>
    <p:sldId id="292" r:id="rId6"/>
    <p:sldId id="276" r:id="rId7"/>
    <p:sldId id="302" r:id="rId8"/>
    <p:sldId id="303" r:id="rId9"/>
    <p:sldId id="304" r:id="rId10"/>
    <p:sldId id="307" r:id="rId11"/>
    <p:sldId id="308" r:id="rId12"/>
    <p:sldId id="309" r:id="rId13"/>
    <p:sldId id="312" r:id="rId14"/>
    <p:sldId id="313" r:id="rId15"/>
    <p:sldId id="316" r:id="rId16"/>
    <p:sldId id="314" r:id="rId17"/>
    <p:sldId id="315" r:id="rId18"/>
    <p:sldId id="334" r:id="rId19"/>
    <p:sldId id="317" r:id="rId20"/>
    <p:sldId id="318" r:id="rId21"/>
    <p:sldId id="321" r:id="rId22"/>
    <p:sldId id="325" r:id="rId23"/>
    <p:sldId id="322" r:id="rId24"/>
    <p:sldId id="320" r:id="rId25"/>
    <p:sldId id="327" r:id="rId26"/>
    <p:sldId id="326" r:id="rId27"/>
    <p:sldId id="331" r:id="rId28"/>
    <p:sldId id="328" r:id="rId29"/>
    <p:sldId id="329" r:id="rId30"/>
    <p:sldId id="332" r:id="rId31"/>
    <p:sldId id="333" r:id="rId32"/>
    <p:sldId id="323" r:id="rId33"/>
    <p:sldId id="32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mith" initials="LS" lastIdx="4" clrIdx="0">
    <p:extLst>
      <p:ext uri="{19B8F6BF-5375-455C-9EA6-DF929625EA0E}">
        <p15:presenceInfo xmlns:p15="http://schemas.microsoft.com/office/powerpoint/2012/main" userId="S-1-5-21-3003367119-45151493-406046460-41243" providerId="AD"/>
      </p:ext>
    </p:extLst>
  </p:cmAuthor>
  <p:cmAuthor id="2" name="Sinead Delany-Moretlwe" initials="SD" lastIdx="57" clrIdx="1">
    <p:extLst>
      <p:ext uri="{19B8F6BF-5375-455C-9EA6-DF929625EA0E}">
        <p15:presenceInfo xmlns:p15="http://schemas.microsoft.com/office/powerpoint/2012/main" userId="S-1-5-21-3863489222-3862667314-3109721810-1179" providerId="AD"/>
      </p:ext>
    </p:extLst>
  </p:cmAuthor>
  <p:cmAuthor id="3" name="Nirupama Sista" initials="NS" lastIdx="5" clrIdx="2">
    <p:extLst>
      <p:ext uri="{19B8F6BF-5375-455C-9EA6-DF929625EA0E}">
        <p15:presenceInfo xmlns:p15="http://schemas.microsoft.com/office/powerpoint/2012/main" userId="S-1-5-21-3003367119-45151493-406046460-41066" providerId="AD"/>
      </p:ext>
    </p:extLst>
  </p:cmAuthor>
  <p:cmAuthor id="4" name="Jennifer Farrior" initials="JF" lastIdx="10" clrIdx="3">
    <p:extLst>
      <p:ext uri="{19B8F6BF-5375-455C-9EA6-DF929625EA0E}">
        <p15:presenceInfo xmlns:p15="http://schemas.microsoft.com/office/powerpoint/2012/main" userId="S-1-5-21-3003367119-45151493-406046460-40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324"/>
    <a:srgbClr val="129BCC"/>
    <a:srgbClr val="6ACEF2"/>
    <a:srgbClr val="D8F3FC"/>
    <a:srgbClr val="0D7294"/>
    <a:srgbClr val="0E99C0"/>
    <a:srgbClr val="1E344B"/>
    <a:srgbClr val="0099C0"/>
    <a:srgbClr val="1C2947"/>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2" autoAdjust="0"/>
    <p:restoredTop sz="99817" autoAdjust="0"/>
  </p:normalViewPr>
  <p:slideViewPr>
    <p:cSldViewPr snapToGrid="0">
      <p:cViewPr varScale="1">
        <p:scale>
          <a:sx n="73" d="100"/>
          <a:sy n="73" d="100"/>
        </p:scale>
        <p:origin x="492" y="66"/>
      </p:cViewPr>
      <p:guideLst>
        <p:guide orient="horz" pos="864"/>
        <p:guide pos="280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3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iller" userId="S::emiller@fhi360.org::ca20b991-7783-4d8c-8a2a-b207d64f4a20" providerId="AD" clId="Web-{77003B45-1D0F-8145-0BEE-91C5D04CF781}"/>
    <pc:docChg chg="modSld">
      <pc:chgData name="Eric Miller" userId="S::emiller@fhi360.org::ca20b991-7783-4d8c-8a2a-b207d64f4a20" providerId="AD" clId="Web-{77003B45-1D0F-8145-0BEE-91C5D04CF781}" dt="2018-07-19T20:36:28.232" v="17" actId="20577"/>
      <pc:docMkLst>
        <pc:docMk/>
      </pc:docMkLst>
      <pc:sldChg chg="modSp">
        <pc:chgData name="Eric Miller" userId="S::emiller@fhi360.org::ca20b991-7783-4d8c-8a2a-b207d64f4a20" providerId="AD" clId="Web-{77003B45-1D0F-8145-0BEE-91C5D04CF781}" dt="2018-07-19T20:36:28.232" v="16" actId="20577"/>
        <pc:sldMkLst>
          <pc:docMk/>
          <pc:sldMk cId="1132860524" sldId="327"/>
        </pc:sldMkLst>
        <pc:spChg chg="mod">
          <ac:chgData name="Eric Miller" userId="S::emiller@fhi360.org::ca20b991-7783-4d8c-8a2a-b207d64f4a20" providerId="AD" clId="Web-{77003B45-1D0F-8145-0BEE-91C5D04CF781}" dt="2018-07-19T20:36:28.232" v="16" actId="20577"/>
          <ac:spMkLst>
            <pc:docMk/>
            <pc:sldMk cId="1132860524" sldId="327"/>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Kofron\Desktop\077%20Presentation\hptn_077_primary_report_6_23_2017sdf).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82926829268298"/>
          <c:y val="2.9761995445711401E-2"/>
          <c:w val="0.52197106459253595"/>
          <c:h val="0.87816089750144899"/>
        </c:manualLayout>
      </c:layout>
      <c:barChart>
        <c:barDir val="bar"/>
        <c:grouping val="clustered"/>
        <c:varyColors val="0"/>
        <c:ser>
          <c:idx val="1"/>
          <c:order val="0"/>
          <c:spPr>
            <a:pattFill prst="dkDnDiag">
              <a:fgClr>
                <a:schemeClr val="tx1"/>
              </a:fgClr>
              <a:bgClr>
                <a:schemeClr val="tx1">
                  <a:lumMod val="50000"/>
                  <a:lumOff val="50000"/>
                </a:schemeClr>
              </a:bgClr>
            </a:patt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Sheet3!$A$16:$A$25</c:f>
              <c:strCache>
                <c:ptCount val="10"/>
                <c:pt idx="0">
                  <c:v>Back pain</c:v>
                </c:pt>
                <c:pt idx="1">
                  <c:v>Blood creatine phosphokinase increased</c:v>
                </c:pt>
                <c:pt idx="2">
                  <c:v>Blood creatinine increased</c:v>
                </c:pt>
                <c:pt idx="3">
                  <c:v>Blood glucose decreased</c:v>
                </c:pt>
                <c:pt idx="4">
                  <c:v>*Creatinine renal clearance decreased</c:v>
                </c:pt>
                <c:pt idx="5">
                  <c:v>Headache</c:v>
                </c:pt>
                <c:pt idx="6">
                  <c:v>Injection site pain</c:v>
                </c:pt>
                <c:pt idx="7">
                  <c:v>Lipase increased</c:v>
                </c:pt>
                <c:pt idx="8">
                  <c:v>Respiratory tract infection</c:v>
                </c:pt>
                <c:pt idx="9">
                  <c:v>AE &gt;  grade 2 </c:v>
                </c:pt>
              </c:strCache>
            </c:strRef>
          </c:cat>
          <c:val>
            <c:numRef>
              <c:f>Sheet3!$B$16:$B$25</c:f>
              <c:numCache>
                <c:formatCode>0.0%</c:formatCode>
                <c:ptCount val="10"/>
                <c:pt idx="0">
                  <c:v>0</c:v>
                </c:pt>
                <c:pt idx="1">
                  <c:v>0.11600000000000001</c:v>
                </c:pt>
                <c:pt idx="2">
                  <c:v>7.0000000000000007E-2</c:v>
                </c:pt>
                <c:pt idx="3">
                  <c:v>4.7E-2</c:v>
                </c:pt>
                <c:pt idx="4">
                  <c:v>0.442</c:v>
                </c:pt>
                <c:pt idx="5">
                  <c:v>2.3E-2</c:v>
                </c:pt>
                <c:pt idx="6">
                  <c:v>2.3E-2</c:v>
                </c:pt>
                <c:pt idx="7">
                  <c:v>9.2999999999999999E-2</c:v>
                </c:pt>
                <c:pt idx="8">
                  <c:v>0.23300000000000001</c:v>
                </c:pt>
                <c:pt idx="9" formatCode="General">
                  <c:v>0.83699999999999997</c:v>
                </c:pt>
              </c:numCache>
            </c:numRef>
          </c:val>
          <c:extLst xmlns:c16r2="http://schemas.microsoft.com/office/drawing/2015/06/chart">
            <c:ext xmlns:c16="http://schemas.microsoft.com/office/drawing/2014/chart" uri="{C3380CC4-5D6E-409C-BE32-E72D297353CC}">
              <c16:uniqueId val="{00000001-B6A3-4EDC-9D5E-16F6BA1624F2}"/>
            </c:ext>
          </c:extLst>
        </c:ser>
        <c:ser>
          <c:idx val="0"/>
          <c:order val="1"/>
          <c:spPr>
            <a:solidFill>
              <a:schemeClr val="bg1">
                <a:lumMod val="75000"/>
              </a:schemeClr>
            </a:solidFill>
            <a:ln>
              <a:solidFill>
                <a:schemeClr val="tx1"/>
              </a:solidFill>
            </a:ln>
            <a:effectLst/>
          </c:spPr>
          <c:invertIfNegative val="0"/>
          <c:dPt>
            <c:idx val="4"/>
            <c:invertIfNegative val="0"/>
            <c:bubble3D val="0"/>
            <c:extLst xmlns:c16r2="http://schemas.microsoft.com/office/drawing/2015/06/chart">
              <c:ext xmlns:c16="http://schemas.microsoft.com/office/drawing/2014/chart" uri="{C3380CC4-5D6E-409C-BE32-E72D297353CC}">
                <c16:uniqueId val="{00000001-F034-48F6-8BE4-B826AB380B0A}"/>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Sheet3!$A$16:$A$25</c:f>
              <c:strCache>
                <c:ptCount val="10"/>
                <c:pt idx="0">
                  <c:v>Back pain</c:v>
                </c:pt>
                <c:pt idx="1">
                  <c:v>Blood creatine phosphokinase increased</c:v>
                </c:pt>
                <c:pt idx="2">
                  <c:v>Blood creatinine increased</c:v>
                </c:pt>
                <c:pt idx="3">
                  <c:v>Blood glucose decreased</c:v>
                </c:pt>
                <c:pt idx="4">
                  <c:v>*Creatinine renal clearance decreased</c:v>
                </c:pt>
                <c:pt idx="5">
                  <c:v>Headache</c:v>
                </c:pt>
                <c:pt idx="6">
                  <c:v>Injection site pain</c:v>
                </c:pt>
                <c:pt idx="7">
                  <c:v>Lipase increased</c:v>
                </c:pt>
                <c:pt idx="8">
                  <c:v>Respiratory tract infection</c:v>
                </c:pt>
                <c:pt idx="9">
                  <c:v>AE &gt;  grade 2 </c:v>
                </c:pt>
              </c:strCache>
            </c:strRef>
          </c:cat>
          <c:val>
            <c:numRef>
              <c:f>Sheet3!$C$16:$C$25</c:f>
              <c:numCache>
                <c:formatCode>0.0%</c:formatCode>
                <c:ptCount val="10"/>
                <c:pt idx="0">
                  <c:v>6.7000000000000004E-2</c:v>
                </c:pt>
                <c:pt idx="1">
                  <c:v>4.4999999999999998E-2</c:v>
                </c:pt>
                <c:pt idx="2">
                  <c:v>9.7000000000000003E-2</c:v>
                </c:pt>
                <c:pt idx="3">
                  <c:v>8.2000000000000003E-2</c:v>
                </c:pt>
                <c:pt idx="4">
                  <c:v>0.45500000000000002</c:v>
                </c:pt>
                <c:pt idx="5">
                  <c:v>0.14899999999999999</c:v>
                </c:pt>
                <c:pt idx="6">
                  <c:v>0.33600000000000002</c:v>
                </c:pt>
                <c:pt idx="7">
                  <c:v>6.7000000000000004E-2</c:v>
                </c:pt>
                <c:pt idx="8">
                  <c:v>0.254</c:v>
                </c:pt>
                <c:pt idx="9" formatCode="General">
                  <c:v>0.90300000000000002</c:v>
                </c:pt>
              </c:numCache>
            </c:numRef>
          </c:val>
          <c:extLst xmlns:c16r2="http://schemas.microsoft.com/office/drawing/2015/06/chart">
            <c:ext xmlns:c16="http://schemas.microsoft.com/office/drawing/2014/chart" uri="{C3380CC4-5D6E-409C-BE32-E72D297353CC}">
              <c16:uniqueId val="{00000000-F034-48F6-8BE4-B826AB380B0A}"/>
            </c:ext>
          </c:extLst>
        </c:ser>
        <c:dLbls>
          <c:showLegendKey val="0"/>
          <c:showVal val="0"/>
          <c:showCatName val="0"/>
          <c:showSerName val="0"/>
          <c:showPercent val="0"/>
          <c:showBubbleSize val="0"/>
        </c:dLbls>
        <c:gapWidth val="20"/>
        <c:axId val="125887464"/>
        <c:axId val="125887856"/>
      </c:barChart>
      <c:catAx>
        <c:axId val="125887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887856"/>
        <c:crosses val="autoZero"/>
        <c:auto val="1"/>
        <c:lblAlgn val="ctr"/>
        <c:lblOffset val="100"/>
        <c:noMultiLvlLbl val="0"/>
      </c:catAx>
      <c:valAx>
        <c:axId val="125887856"/>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in"/>
        <c:minorTickMark val="in"/>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5887464"/>
        <c:crosses val="autoZero"/>
        <c:crossBetween val="between"/>
        <c:majorUnit val="0.2"/>
        <c:minorUnit val="0.1"/>
      </c:valAx>
      <c:spPr>
        <a:noFill/>
        <a:ln>
          <a:noFill/>
        </a:ln>
        <a:effectLst/>
      </c:spPr>
    </c:plotArea>
    <c:plotVisOnly val="1"/>
    <c:dispBlanksAs val="gap"/>
    <c:showDLblsOverMax val="0"/>
  </c:chart>
  <c:spPr>
    <a:solidFill>
      <a:srgbClr val="FFFFFF"/>
    </a:solid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4B30EF-E0B5-4A43-81ED-EDDA1F9325C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EEFA9FF-3290-4902-B2BE-488B5B16C918}">
      <dgm:prSet phldrT="[Text]"/>
      <dgm:spPr>
        <a:solidFill>
          <a:schemeClr val="accent2">
            <a:lumMod val="20000"/>
            <a:lumOff val="80000"/>
          </a:schemeClr>
        </a:solidFill>
      </dgm:spPr>
      <dgm:t>
        <a:bodyPr/>
        <a:lstStyle/>
        <a:p>
          <a:r>
            <a:rPr lang="en-US" dirty="0"/>
            <a:t>Indication</a:t>
          </a:r>
        </a:p>
      </dgm:t>
    </dgm:pt>
    <dgm:pt modelId="{C3A05484-3B85-499A-BDB2-F86101FB33B2}" type="parTrans" cxnId="{E3754F09-112A-4E5A-A281-C0D63A5EF97D}">
      <dgm:prSet/>
      <dgm:spPr/>
      <dgm:t>
        <a:bodyPr/>
        <a:lstStyle/>
        <a:p>
          <a:endParaRPr lang="en-US"/>
        </a:p>
      </dgm:t>
    </dgm:pt>
    <dgm:pt modelId="{EEB62288-E24E-4CC8-9731-139747D96294}" type="sibTrans" cxnId="{E3754F09-112A-4E5A-A281-C0D63A5EF97D}">
      <dgm:prSet/>
      <dgm:spPr/>
      <dgm:t>
        <a:bodyPr/>
        <a:lstStyle/>
        <a:p>
          <a:endParaRPr lang="en-US"/>
        </a:p>
      </dgm:t>
    </dgm:pt>
    <dgm:pt modelId="{E38910CA-346C-489A-A849-2730D3623F4E}">
      <dgm:prSet phldrT="[Text]"/>
      <dgm:spPr>
        <a:solidFill>
          <a:schemeClr val="accent2">
            <a:lumMod val="75000"/>
          </a:schemeClr>
        </a:solidFill>
      </dgm:spPr>
      <dgm:t>
        <a:bodyPr/>
        <a:lstStyle/>
        <a:p>
          <a:r>
            <a:rPr lang="en-US" dirty="0"/>
            <a:t>Treatment</a:t>
          </a:r>
        </a:p>
      </dgm:t>
    </dgm:pt>
    <dgm:pt modelId="{06FE6608-9CD9-43D0-93E7-EBFB19C2F7D4}" type="parTrans" cxnId="{0084876F-22FC-48B6-8807-10A9E16C723A}">
      <dgm:prSet/>
      <dgm:spPr/>
      <dgm:t>
        <a:bodyPr/>
        <a:lstStyle/>
        <a:p>
          <a:endParaRPr lang="en-US"/>
        </a:p>
      </dgm:t>
    </dgm:pt>
    <dgm:pt modelId="{71DFC06F-00DB-46F9-94F4-E9F3037F9A9B}" type="sibTrans" cxnId="{0084876F-22FC-48B6-8807-10A9E16C723A}">
      <dgm:prSet/>
      <dgm:spPr/>
      <dgm:t>
        <a:bodyPr/>
        <a:lstStyle/>
        <a:p>
          <a:endParaRPr lang="en-US"/>
        </a:p>
      </dgm:t>
    </dgm:pt>
    <dgm:pt modelId="{5AAE8C4B-8686-4CF2-9AC9-368F15DDBBCC}">
      <dgm:prSet phldrT="[Text]"/>
      <dgm:spPr>
        <a:solidFill>
          <a:schemeClr val="accent3">
            <a:lumMod val="75000"/>
          </a:schemeClr>
        </a:solidFill>
      </dgm:spPr>
      <dgm:t>
        <a:bodyPr/>
        <a:lstStyle/>
        <a:p>
          <a:r>
            <a:rPr lang="en-US" dirty="0"/>
            <a:t>Prevention MSM/TGW</a:t>
          </a:r>
        </a:p>
      </dgm:t>
    </dgm:pt>
    <dgm:pt modelId="{6002A923-1797-4FF9-A910-7677EA2A2EA3}" type="parTrans" cxnId="{292D9B31-54C8-4045-9BA1-74994F7BA3A7}">
      <dgm:prSet/>
      <dgm:spPr/>
      <dgm:t>
        <a:bodyPr/>
        <a:lstStyle/>
        <a:p>
          <a:endParaRPr lang="en-US"/>
        </a:p>
      </dgm:t>
    </dgm:pt>
    <dgm:pt modelId="{DF35BCF6-1060-475A-86D5-BF492240FF2A}" type="sibTrans" cxnId="{292D9B31-54C8-4045-9BA1-74994F7BA3A7}">
      <dgm:prSet/>
      <dgm:spPr/>
      <dgm:t>
        <a:bodyPr/>
        <a:lstStyle/>
        <a:p>
          <a:endParaRPr lang="en-US"/>
        </a:p>
      </dgm:t>
    </dgm:pt>
    <dgm:pt modelId="{EC0BB6B7-F12C-43F2-9A90-356535AA20C2}">
      <dgm:prSet phldrT="[Text]"/>
      <dgm:spPr>
        <a:solidFill>
          <a:schemeClr val="accent3">
            <a:lumMod val="20000"/>
            <a:lumOff val="80000"/>
          </a:schemeClr>
        </a:solidFill>
      </dgm:spPr>
      <dgm:t>
        <a:bodyPr/>
        <a:lstStyle/>
        <a:p>
          <a:r>
            <a:rPr lang="en-US" dirty="0"/>
            <a:t>Phase 2</a:t>
          </a:r>
        </a:p>
      </dgm:t>
    </dgm:pt>
    <dgm:pt modelId="{54D850BB-1903-4B6D-9076-2CAEB4F5CCBC}" type="parTrans" cxnId="{19B0D9D5-2836-437D-A52A-B0940EC13C09}">
      <dgm:prSet/>
      <dgm:spPr/>
      <dgm:t>
        <a:bodyPr/>
        <a:lstStyle/>
        <a:p>
          <a:endParaRPr lang="en-US"/>
        </a:p>
      </dgm:t>
    </dgm:pt>
    <dgm:pt modelId="{946583D5-FDFD-490F-B895-029A15889B38}" type="sibTrans" cxnId="{19B0D9D5-2836-437D-A52A-B0940EC13C09}">
      <dgm:prSet/>
      <dgm:spPr/>
      <dgm:t>
        <a:bodyPr/>
        <a:lstStyle/>
        <a:p>
          <a:endParaRPr lang="en-US"/>
        </a:p>
      </dgm:t>
    </dgm:pt>
    <dgm:pt modelId="{C5EF0862-1D80-46F5-9C25-955286DC352C}">
      <dgm:prSet phldrT="[Text]"/>
      <dgm:spPr>
        <a:solidFill>
          <a:schemeClr val="accent2">
            <a:lumMod val="75000"/>
          </a:schemeClr>
        </a:solidFill>
      </dgm:spPr>
      <dgm:t>
        <a:bodyPr/>
        <a:lstStyle/>
        <a:p>
          <a:r>
            <a:rPr lang="en-US" dirty="0"/>
            <a:t>LATTE 1</a:t>
          </a:r>
        </a:p>
        <a:p>
          <a:r>
            <a:rPr lang="en-US" dirty="0"/>
            <a:t>LATTE 2</a:t>
          </a:r>
        </a:p>
      </dgm:t>
    </dgm:pt>
    <dgm:pt modelId="{6F53E530-D950-442E-BFDE-0BACEE6854D5}" type="parTrans" cxnId="{85BE02CE-FC1A-4F9F-A429-DE48ED908E62}">
      <dgm:prSet/>
      <dgm:spPr/>
      <dgm:t>
        <a:bodyPr/>
        <a:lstStyle/>
        <a:p>
          <a:endParaRPr lang="en-US"/>
        </a:p>
      </dgm:t>
    </dgm:pt>
    <dgm:pt modelId="{AC5E3932-223B-41B3-AE85-EB59C8645B81}" type="sibTrans" cxnId="{85BE02CE-FC1A-4F9F-A429-DE48ED908E62}">
      <dgm:prSet/>
      <dgm:spPr/>
      <dgm:t>
        <a:bodyPr/>
        <a:lstStyle/>
        <a:p>
          <a:endParaRPr lang="en-US"/>
        </a:p>
      </dgm:t>
    </dgm:pt>
    <dgm:pt modelId="{55B990F2-D9D3-4977-B749-1E1AF20038F1}">
      <dgm:prSet phldrT="[Text]"/>
      <dgm:spPr>
        <a:solidFill>
          <a:schemeClr val="accent3">
            <a:lumMod val="75000"/>
          </a:schemeClr>
        </a:solidFill>
      </dgm:spPr>
      <dgm:t>
        <a:bodyPr/>
        <a:lstStyle/>
        <a:p>
          <a:r>
            <a:rPr lang="en-US" dirty="0"/>
            <a:t>ÉCLAIR</a:t>
          </a:r>
        </a:p>
      </dgm:t>
    </dgm:pt>
    <dgm:pt modelId="{76719B88-B8B6-4975-A00A-BB7688BC96CE}" type="parTrans" cxnId="{1D1A7A80-0FD7-44B7-9FFE-83988121BCE3}">
      <dgm:prSet/>
      <dgm:spPr/>
      <dgm:t>
        <a:bodyPr/>
        <a:lstStyle/>
        <a:p>
          <a:endParaRPr lang="en-US"/>
        </a:p>
      </dgm:t>
    </dgm:pt>
    <dgm:pt modelId="{C6A0BD19-51EF-4CCE-BEE0-E1DBA5CD14DE}" type="sibTrans" cxnId="{1D1A7A80-0FD7-44B7-9FFE-83988121BCE3}">
      <dgm:prSet/>
      <dgm:spPr/>
      <dgm:t>
        <a:bodyPr/>
        <a:lstStyle/>
        <a:p>
          <a:endParaRPr lang="en-US"/>
        </a:p>
      </dgm:t>
    </dgm:pt>
    <dgm:pt modelId="{ABC0596E-C934-4999-A5FF-20AF937B691A}">
      <dgm:prSet phldrT="[Text]"/>
      <dgm:spPr>
        <a:solidFill>
          <a:schemeClr val="accent4">
            <a:lumMod val="20000"/>
            <a:lumOff val="80000"/>
          </a:schemeClr>
        </a:solidFill>
      </dgm:spPr>
      <dgm:t>
        <a:bodyPr/>
        <a:lstStyle/>
        <a:p>
          <a:r>
            <a:rPr lang="en-US" dirty="0"/>
            <a:t>Phase 3</a:t>
          </a:r>
        </a:p>
      </dgm:t>
    </dgm:pt>
    <dgm:pt modelId="{D5AE4678-CB3A-448A-9550-C0BB0D9FD4E0}" type="parTrans" cxnId="{86B48EEF-8FCE-47B3-A725-F2402E518F5D}">
      <dgm:prSet/>
      <dgm:spPr/>
      <dgm:t>
        <a:bodyPr/>
        <a:lstStyle/>
        <a:p>
          <a:endParaRPr lang="en-US"/>
        </a:p>
      </dgm:t>
    </dgm:pt>
    <dgm:pt modelId="{D96516B8-E070-4716-BB7D-BBD5D104F2E1}" type="sibTrans" cxnId="{86B48EEF-8FCE-47B3-A725-F2402E518F5D}">
      <dgm:prSet/>
      <dgm:spPr/>
      <dgm:t>
        <a:bodyPr/>
        <a:lstStyle/>
        <a:p>
          <a:endParaRPr lang="en-US"/>
        </a:p>
      </dgm:t>
    </dgm:pt>
    <dgm:pt modelId="{76F9E45F-7AF7-41DE-9796-5A746CDE120A}">
      <dgm:prSet phldrT="[Text]"/>
      <dgm:spPr>
        <a:solidFill>
          <a:schemeClr val="accent2">
            <a:lumMod val="75000"/>
          </a:schemeClr>
        </a:solidFill>
      </dgm:spPr>
      <dgm:t>
        <a:bodyPr/>
        <a:lstStyle/>
        <a:p>
          <a:r>
            <a:rPr lang="en-US" dirty="0"/>
            <a:t>ATLAS</a:t>
          </a:r>
        </a:p>
        <a:p>
          <a:r>
            <a:rPr lang="en-US" dirty="0"/>
            <a:t>FLAIR</a:t>
          </a:r>
        </a:p>
      </dgm:t>
    </dgm:pt>
    <dgm:pt modelId="{6692DFAB-2CE6-41E6-A669-BB844AF20C36}" type="parTrans" cxnId="{FEFC8CEC-A209-4CAA-B4D9-EDE1B5BCEAE8}">
      <dgm:prSet/>
      <dgm:spPr/>
      <dgm:t>
        <a:bodyPr/>
        <a:lstStyle/>
        <a:p>
          <a:endParaRPr lang="en-US"/>
        </a:p>
      </dgm:t>
    </dgm:pt>
    <dgm:pt modelId="{4212F7C6-8E75-4338-B252-D6CE705CCA26}" type="sibTrans" cxnId="{FEFC8CEC-A209-4CAA-B4D9-EDE1B5BCEAE8}">
      <dgm:prSet/>
      <dgm:spPr/>
      <dgm:t>
        <a:bodyPr/>
        <a:lstStyle/>
        <a:p>
          <a:endParaRPr lang="en-US"/>
        </a:p>
      </dgm:t>
    </dgm:pt>
    <dgm:pt modelId="{5992CC9B-F053-43E0-A6AE-3C2FF09E68E2}">
      <dgm:prSet phldrT="[Text]"/>
      <dgm:spPr>
        <a:solidFill>
          <a:schemeClr val="accent3">
            <a:lumMod val="75000"/>
          </a:schemeClr>
        </a:solidFill>
      </dgm:spPr>
      <dgm:t>
        <a:bodyPr/>
        <a:lstStyle/>
        <a:p>
          <a:r>
            <a:rPr lang="en-US" dirty="0"/>
            <a:t>HPTN 083</a:t>
          </a:r>
        </a:p>
      </dgm:t>
    </dgm:pt>
    <dgm:pt modelId="{4D702550-3E62-4D4E-B978-8D30F37157C7}" type="parTrans" cxnId="{DCADFEF3-E93E-4CB0-A514-046F0BF5C92A}">
      <dgm:prSet/>
      <dgm:spPr/>
      <dgm:t>
        <a:bodyPr/>
        <a:lstStyle/>
        <a:p>
          <a:endParaRPr lang="en-US"/>
        </a:p>
      </dgm:t>
    </dgm:pt>
    <dgm:pt modelId="{FFC63EB0-6A0D-4C03-9F70-ECF07A8A8D8C}" type="sibTrans" cxnId="{DCADFEF3-E93E-4CB0-A514-046F0BF5C92A}">
      <dgm:prSet/>
      <dgm:spPr/>
      <dgm:t>
        <a:bodyPr/>
        <a:lstStyle/>
        <a:p>
          <a:endParaRPr lang="en-US"/>
        </a:p>
      </dgm:t>
    </dgm:pt>
    <dgm:pt modelId="{28402DE8-DE4E-4F69-91D8-ED315FAEFEF8}">
      <dgm:prSet phldrT="[Text]"/>
      <dgm:spPr>
        <a:solidFill>
          <a:schemeClr val="accent4">
            <a:lumMod val="75000"/>
          </a:schemeClr>
        </a:solidFill>
      </dgm:spPr>
      <dgm:t>
        <a:bodyPr/>
        <a:lstStyle/>
        <a:p>
          <a:r>
            <a:rPr lang="en-US" dirty="0"/>
            <a:t>Prevention Cis Women</a:t>
          </a:r>
        </a:p>
      </dgm:t>
    </dgm:pt>
    <dgm:pt modelId="{6C66A0B4-2842-4DAD-B40E-20291877E265}" type="parTrans" cxnId="{C0CA2A24-C5C0-497D-83FC-90C213E7EBA5}">
      <dgm:prSet/>
      <dgm:spPr/>
      <dgm:t>
        <a:bodyPr/>
        <a:lstStyle/>
        <a:p>
          <a:endParaRPr lang="en-US"/>
        </a:p>
      </dgm:t>
    </dgm:pt>
    <dgm:pt modelId="{EC321212-1915-4F0B-A698-C9ABF4451576}" type="sibTrans" cxnId="{C0CA2A24-C5C0-497D-83FC-90C213E7EBA5}">
      <dgm:prSet/>
      <dgm:spPr/>
      <dgm:t>
        <a:bodyPr/>
        <a:lstStyle/>
        <a:p>
          <a:endParaRPr lang="en-US"/>
        </a:p>
      </dgm:t>
    </dgm:pt>
    <dgm:pt modelId="{3C186D49-3145-4105-999A-C3C2ACAF161E}">
      <dgm:prSet phldrT="[Text]"/>
      <dgm:spPr>
        <a:solidFill>
          <a:schemeClr val="accent4">
            <a:lumMod val="75000"/>
          </a:schemeClr>
        </a:solidFill>
      </dgm:spPr>
      <dgm:t>
        <a:bodyPr/>
        <a:lstStyle/>
        <a:p>
          <a:r>
            <a:rPr lang="en-US" dirty="0"/>
            <a:t>HPTN 077*</a:t>
          </a:r>
        </a:p>
      </dgm:t>
    </dgm:pt>
    <dgm:pt modelId="{869A4E2B-AAD8-496E-8663-F91AB5DD8350}" type="parTrans" cxnId="{49F3C3EB-EB29-4500-B84C-A5197A8FD733}">
      <dgm:prSet/>
      <dgm:spPr/>
      <dgm:t>
        <a:bodyPr/>
        <a:lstStyle/>
        <a:p>
          <a:endParaRPr lang="en-US"/>
        </a:p>
      </dgm:t>
    </dgm:pt>
    <dgm:pt modelId="{C09F67C1-C290-45C0-B909-43D75EC8067E}" type="sibTrans" cxnId="{49F3C3EB-EB29-4500-B84C-A5197A8FD733}">
      <dgm:prSet/>
      <dgm:spPr/>
      <dgm:t>
        <a:bodyPr/>
        <a:lstStyle/>
        <a:p>
          <a:endParaRPr lang="en-US"/>
        </a:p>
      </dgm:t>
    </dgm:pt>
    <dgm:pt modelId="{4D62C24E-2A4F-46BB-908B-05BE715B7761}">
      <dgm:prSet phldrT="[Text]"/>
      <dgm:spPr>
        <a:solidFill>
          <a:schemeClr val="accent4">
            <a:lumMod val="75000"/>
          </a:schemeClr>
        </a:solidFill>
      </dgm:spPr>
      <dgm:t>
        <a:bodyPr/>
        <a:lstStyle/>
        <a:p>
          <a:r>
            <a:rPr lang="en-US" dirty="0"/>
            <a:t>HPTN 084</a:t>
          </a:r>
        </a:p>
      </dgm:t>
    </dgm:pt>
    <dgm:pt modelId="{B77507D5-4158-4BA7-A516-85BFC7B2E865}" type="parTrans" cxnId="{2ADFDA3F-3292-4F5E-8582-3E0CEDEEDD6B}">
      <dgm:prSet/>
      <dgm:spPr/>
      <dgm:t>
        <a:bodyPr/>
        <a:lstStyle/>
        <a:p>
          <a:endParaRPr lang="en-US"/>
        </a:p>
      </dgm:t>
    </dgm:pt>
    <dgm:pt modelId="{DBF9C615-1AD4-4D31-8706-B1C4A6208BB4}" type="sibTrans" cxnId="{2ADFDA3F-3292-4F5E-8582-3E0CEDEEDD6B}">
      <dgm:prSet/>
      <dgm:spPr/>
      <dgm:t>
        <a:bodyPr/>
        <a:lstStyle/>
        <a:p>
          <a:endParaRPr lang="en-US"/>
        </a:p>
      </dgm:t>
    </dgm:pt>
    <dgm:pt modelId="{FC80875B-F33C-4959-BB39-04BDE7BE80D0}">
      <dgm:prSet phldrT="[Text]"/>
      <dgm:spPr>
        <a:solidFill>
          <a:srgbClr val="FFFFCC"/>
        </a:solidFill>
      </dgm:spPr>
      <dgm:t>
        <a:bodyPr/>
        <a:lstStyle/>
        <a:p>
          <a:r>
            <a:rPr lang="en-US" dirty="0"/>
            <a:t>Early Phase</a:t>
          </a:r>
        </a:p>
      </dgm:t>
    </dgm:pt>
    <dgm:pt modelId="{8DA6C2EB-B17E-4499-9D39-E9E5344E3BC7}" type="parTrans" cxnId="{1767ED5E-76D4-4B79-92D2-C96C1BB87E3A}">
      <dgm:prSet/>
      <dgm:spPr/>
      <dgm:t>
        <a:bodyPr/>
        <a:lstStyle/>
        <a:p>
          <a:endParaRPr lang="en-US"/>
        </a:p>
      </dgm:t>
    </dgm:pt>
    <dgm:pt modelId="{1082F7B0-7F6A-42B2-872E-F5D3846E76B3}" type="sibTrans" cxnId="{1767ED5E-76D4-4B79-92D2-C96C1BB87E3A}">
      <dgm:prSet/>
      <dgm:spPr/>
      <dgm:t>
        <a:bodyPr/>
        <a:lstStyle/>
        <a:p>
          <a:endParaRPr lang="en-US"/>
        </a:p>
      </dgm:t>
    </dgm:pt>
    <dgm:pt modelId="{977D8BBB-07F4-40F9-B743-73F4A7BD91FD}">
      <dgm:prSet phldrT="[Text]"/>
      <dgm:spPr>
        <a:solidFill>
          <a:srgbClr val="CC9900"/>
        </a:solidFill>
      </dgm:spPr>
      <dgm:t>
        <a:bodyPr/>
        <a:lstStyle/>
        <a:p>
          <a:r>
            <a:rPr lang="en-US" dirty="0"/>
            <a:t>NHP Models</a:t>
          </a:r>
        </a:p>
      </dgm:t>
    </dgm:pt>
    <dgm:pt modelId="{B121A7BB-2918-4066-8B5C-26FAF869C1EB}" type="parTrans" cxnId="{36F18E46-9E00-4328-BAB1-841FA4F57BFC}">
      <dgm:prSet/>
      <dgm:spPr/>
      <dgm:t>
        <a:bodyPr/>
        <a:lstStyle/>
        <a:p>
          <a:endParaRPr lang="en-US"/>
        </a:p>
      </dgm:t>
    </dgm:pt>
    <dgm:pt modelId="{D8D252E2-7635-4494-8AFA-45996A43873B}" type="sibTrans" cxnId="{36F18E46-9E00-4328-BAB1-841FA4F57BFC}">
      <dgm:prSet/>
      <dgm:spPr/>
      <dgm:t>
        <a:bodyPr/>
        <a:lstStyle/>
        <a:p>
          <a:endParaRPr lang="en-US"/>
        </a:p>
      </dgm:t>
    </dgm:pt>
    <dgm:pt modelId="{22FF453D-8071-4DA2-9D6A-F7DFEF507896}">
      <dgm:prSet phldrT="[Text]"/>
      <dgm:spPr>
        <a:solidFill>
          <a:srgbClr val="CC9900"/>
        </a:solidFill>
      </dgm:spPr>
      <dgm:t>
        <a:bodyPr/>
        <a:lstStyle/>
        <a:p>
          <a:r>
            <a:rPr lang="en-US" dirty="0"/>
            <a:t>First in Human</a:t>
          </a:r>
        </a:p>
        <a:p>
          <a:r>
            <a:rPr lang="en-US" dirty="0"/>
            <a:t>Phase 1</a:t>
          </a:r>
        </a:p>
      </dgm:t>
    </dgm:pt>
    <dgm:pt modelId="{A816C211-D43E-495D-A79D-B3B560C2AAF5}" type="parTrans" cxnId="{0DF2C3BC-B392-4AE7-8860-0D9C80B43558}">
      <dgm:prSet/>
      <dgm:spPr/>
      <dgm:t>
        <a:bodyPr/>
        <a:lstStyle/>
        <a:p>
          <a:endParaRPr lang="en-US"/>
        </a:p>
      </dgm:t>
    </dgm:pt>
    <dgm:pt modelId="{9DA2D55C-718C-46A1-A5EF-5681D4D2B9AA}" type="sibTrans" cxnId="{0DF2C3BC-B392-4AE7-8860-0D9C80B43558}">
      <dgm:prSet/>
      <dgm:spPr/>
      <dgm:t>
        <a:bodyPr/>
        <a:lstStyle/>
        <a:p>
          <a:endParaRPr lang="en-US"/>
        </a:p>
      </dgm:t>
    </dgm:pt>
    <dgm:pt modelId="{DFAD4402-6D9D-4A34-A72C-C6FE15BDD7B9}">
      <dgm:prSet phldrT="[Text]"/>
      <dgm:spPr>
        <a:solidFill>
          <a:srgbClr val="CC9900"/>
        </a:solidFill>
      </dgm:spPr>
      <dgm:t>
        <a:bodyPr/>
        <a:lstStyle/>
        <a:p>
          <a:r>
            <a:rPr lang="en-US" dirty="0"/>
            <a:t>Cardiac Safety, DDI</a:t>
          </a:r>
        </a:p>
      </dgm:t>
    </dgm:pt>
    <dgm:pt modelId="{E147675C-706C-4CF7-94B0-D1E7848CD4C2}" type="parTrans" cxnId="{D785EA4C-DBC4-4AA8-8BC5-1C4F5DC3CFEF}">
      <dgm:prSet/>
      <dgm:spPr/>
      <dgm:t>
        <a:bodyPr/>
        <a:lstStyle/>
        <a:p>
          <a:endParaRPr lang="en-US"/>
        </a:p>
      </dgm:t>
    </dgm:pt>
    <dgm:pt modelId="{32293F19-9ACE-4EAB-A7A8-D1CE30FDB384}" type="sibTrans" cxnId="{D785EA4C-DBC4-4AA8-8BC5-1C4F5DC3CFEF}">
      <dgm:prSet/>
      <dgm:spPr/>
      <dgm:t>
        <a:bodyPr/>
        <a:lstStyle/>
        <a:p>
          <a:endParaRPr lang="en-US"/>
        </a:p>
      </dgm:t>
    </dgm:pt>
    <dgm:pt modelId="{95E81698-C5B0-4982-B2E0-53D431155870}">
      <dgm:prSet phldrT="[Text]"/>
      <dgm:spPr>
        <a:noFill/>
        <a:ln>
          <a:noFill/>
        </a:ln>
      </dgm:spPr>
      <dgm:t>
        <a:bodyPr/>
        <a:lstStyle/>
        <a:p>
          <a:endParaRPr lang="en-US" dirty="0"/>
        </a:p>
      </dgm:t>
    </dgm:pt>
    <dgm:pt modelId="{A0D78EC3-FFA1-4F99-8318-437922F23B87}" type="parTrans" cxnId="{34403F49-727C-4B6F-8A7E-2817FBC024DD}">
      <dgm:prSet/>
      <dgm:spPr/>
      <dgm:t>
        <a:bodyPr/>
        <a:lstStyle/>
        <a:p>
          <a:endParaRPr lang="en-US"/>
        </a:p>
      </dgm:t>
    </dgm:pt>
    <dgm:pt modelId="{275606F8-FAB5-4AD2-9015-0DCFACBEB22F}" type="sibTrans" cxnId="{34403F49-727C-4B6F-8A7E-2817FBC024DD}">
      <dgm:prSet/>
      <dgm:spPr/>
      <dgm:t>
        <a:bodyPr/>
        <a:lstStyle/>
        <a:p>
          <a:endParaRPr lang="en-US"/>
        </a:p>
      </dgm:t>
    </dgm:pt>
    <dgm:pt modelId="{524A7056-5865-4448-B4F4-E847E1F48090}" type="pres">
      <dgm:prSet presAssocID="{D34B30EF-E0B5-4A43-81ED-EDDA1F9325CE}" presName="theList" presStyleCnt="0">
        <dgm:presLayoutVars>
          <dgm:dir/>
          <dgm:animLvl val="lvl"/>
          <dgm:resizeHandles val="exact"/>
        </dgm:presLayoutVars>
      </dgm:prSet>
      <dgm:spPr/>
      <dgm:t>
        <a:bodyPr/>
        <a:lstStyle/>
        <a:p>
          <a:endParaRPr lang="en-US"/>
        </a:p>
      </dgm:t>
    </dgm:pt>
    <dgm:pt modelId="{15C2175C-76BF-41C5-8EFF-B310ECC1E5DE}" type="pres">
      <dgm:prSet presAssocID="{FC80875B-F33C-4959-BB39-04BDE7BE80D0}" presName="compNode" presStyleCnt="0"/>
      <dgm:spPr/>
    </dgm:pt>
    <dgm:pt modelId="{08F1337F-175D-4C8C-8884-6B5F185B8CB9}" type="pres">
      <dgm:prSet presAssocID="{FC80875B-F33C-4959-BB39-04BDE7BE80D0}" presName="aNode" presStyleLbl="bgShp" presStyleIdx="0" presStyleCnt="5"/>
      <dgm:spPr/>
      <dgm:t>
        <a:bodyPr/>
        <a:lstStyle/>
        <a:p>
          <a:endParaRPr lang="en-US"/>
        </a:p>
      </dgm:t>
    </dgm:pt>
    <dgm:pt modelId="{E9770C7C-B6AD-4C01-951D-87F651F80ADD}" type="pres">
      <dgm:prSet presAssocID="{FC80875B-F33C-4959-BB39-04BDE7BE80D0}" presName="textNode" presStyleLbl="bgShp" presStyleIdx="0" presStyleCnt="5"/>
      <dgm:spPr/>
      <dgm:t>
        <a:bodyPr/>
        <a:lstStyle/>
        <a:p>
          <a:endParaRPr lang="en-US"/>
        </a:p>
      </dgm:t>
    </dgm:pt>
    <dgm:pt modelId="{73BB9518-41A7-4AFE-8500-542F62C6F293}" type="pres">
      <dgm:prSet presAssocID="{FC80875B-F33C-4959-BB39-04BDE7BE80D0}" presName="compChildNode" presStyleCnt="0"/>
      <dgm:spPr/>
    </dgm:pt>
    <dgm:pt modelId="{C1199A21-5CF2-4E84-8A97-BD3428F8787E}" type="pres">
      <dgm:prSet presAssocID="{FC80875B-F33C-4959-BB39-04BDE7BE80D0}" presName="theInnerList" presStyleCnt="0"/>
      <dgm:spPr/>
    </dgm:pt>
    <dgm:pt modelId="{609DF14B-20B7-4D31-A08D-3A704E738093}" type="pres">
      <dgm:prSet presAssocID="{977D8BBB-07F4-40F9-B743-73F4A7BD91FD}" presName="childNode" presStyleLbl="node1" presStyleIdx="0" presStyleCnt="12">
        <dgm:presLayoutVars>
          <dgm:bulletEnabled val="1"/>
        </dgm:presLayoutVars>
      </dgm:prSet>
      <dgm:spPr/>
      <dgm:t>
        <a:bodyPr/>
        <a:lstStyle/>
        <a:p>
          <a:endParaRPr lang="en-US"/>
        </a:p>
      </dgm:t>
    </dgm:pt>
    <dgm:pt modelId="{7D482763-F087-4BE5-ABBA-45AA8F8220E5}" type="pres">
      <dgm:prSet presAssocID="{977D8BBB-07F4-40F9-B743-73F4A7BD91FD}" presName="aSpace2" presStyleCnt="0"/>
      <dgm:spPr/>
    </dgm:pt>
    <dgm:pt modelId="{82F46C2D-84AD-4A78-A5DA-B6F36693D8FC}" type="pres">
      <dgm:prSet presAssocID="{22FF453D-8071-4DA2-9D6A-F7DFEF507896}" presName="childNode" presStyleLbl="node1" presStyleIdx="1" presStyleCnt="12">
        <dgm:presLayoutVars>
          <dgm:bulletEnabled val="1"/>
        </dgm:presLayoutVars>
      </dgm:prSet>
      <dgm:spPr/>
      <dgm:t>
        <a:bodyPr/>
        <a:lstStyle/>
        <a:p>
          <a:endParaRPr lang="en-US"/>
        </a:p>
      </dgm:t>
    </dgm:pt>
    <dgm:pt modelId="{61329877-DE92-4686-A93C-D41481858175}" type="pres">
      <dgm:prSet presAssocID="{22FF453D-8071-4DA2-9D6A-F7DFEF507896}" presName="aSpace2" presStyleCnt="0"/>
      <dgm:spPr/>
    </dgm:pt>
    <dgm:pt modelId="{E39D54C5-4EB8-40FD-823B-56DC2AAAFFBC}" type="pres">
      <dgm:prSet presAssocID="{DFAD4402-6D9D-4A34-A72C-C6FE15BDD7B9}" presName="childNode" presStyleLbl="node1" presStyleIdx="2" presStyleCnt="12">
        <dgm:presLayoutVars>
          <dgm:bulletEnabled val="1"/>
        </dgm:presLayoutVars>
      </dgm:prSet>
      <dgm:spPr/>
      <dgm:t>
        <a:bodyPr/>
        <a:lstStyle/>
        <a:p>
          <a:endParaRPr lang="en-US"/>
        </a:p>
      </dgm:t>
    </dgm:pt>
    <dgm:pt modelId="{8EBD9A55-5801-49F8-90CC-1F03517CF544}" type="pres">
      <dgm:prSet presAssocID="{FC80875B-F33C-4959-BB39-04BDE7BE80D0}" presName="aSpace" presStyleCnt="0"/>
      <dgm:spPr/>
    </dgm:pt>
    <dgm:pt modelId="{8938A021-2ECD-4226-AB62-0100C162D8BA}" type="pres">
      <dgm:prSet presAssocID="{95E81698-C5B0-4982-B2E0-53D431155870}" presName="compNode" presStyleCnt="0"/>
      <dgm:spPr/>
    </dgm:pt>
    <dgm:pt modelId="{6F7D50FD-A3B5-4BD0-A1AD-AE1797342796}" type="pres">
      <dgm:prSet presAssocID="{95E81698-C5B0-4982-B2E0-53D431155870}" presName="aNode" presStyleLbl="bgShp" presStyleIdx="1" presStyleCnt="5"/>
      <dgm:spPr/>
      <dgm:t>
        <a:bodyPr/>
        <a:lstStyle/>
        <a:p>
          <a:endParaRPr lang="en-US"/>
        </a:p>
      </dgm:t>
    </dgm:pt>
    <dgm:pt modelId="{768744F8-4350-42B1-B89E-B1C2F4995970}" type="pres">
      <dgm:prSet presAssocID="{95E81698-C5B0-4982-B2E0-53D431155870}" presName="textNode" presStyleLbl="bgShp" presStyleIdx="1" presStyleCnt="5"/>
      <dgm:spPr/>
      <dgm:t>
        <a:bodyPr/>
        <a:lstStyle/>
        <a:p>
          <a:endParaRPr lang="en-US"/>
        </a:p>
      </dgm:t>
    </dgm:pt>
    <dgm:pt modelId="{9153BBAC-3C6E-4630-8D33-E681C0955BBC}" type="pres">
      <dgm:prSet presAssocID="{95E81698-C5B0-4982-B2E0-53D431155870}" presName="compChildNode" presStyleCnt="0"/>
      <dgm:spPr/>
    </dgm:pt>
    <dgm:pt modelId="{CD0F8C0F-2E8D-4253-9001-08FF181F095D}" type="pres">
      <dgm:prSet presAssocID="{95E81698-C5B0-4982-B2E0-53D431155870}" presName="theInnerList" presStyleCnt="0"/>
      <dgm:spPr/>
    </dgm:pt>
    <dgm:pt modelId="{14CA56E8-DD96-484F-A489-A3FA8F2208ED}" type="pres">
      <dgm:prSet presAssocID="{95E81698-C5B0-4982-B2E0-53D431155870}" presName="aSpace" presStyleCnt="0"/>
      <dgm:spPr/>
    </dgm:pt>
    <dgm:pt modelId="{24C51F47-1D31-4D60-BA22-0799A99B90D2}" type="pres">
      <dgm:prSet presAssocID="{3EEFA9FF-3290-4902-B2BE-488B5B16C918}" presName="compNode" presStyleCnt="0"/>
      <dgm:spPr/>
    </dgm:pt>
    <dgm:pt modelId="{2D0E2FD9-6C86-4D18-94A0-94BFA6FED657}" type="pres">
      <dgm:prSet presAssocID="{3EEFA9FF-3290-4902-B2BE-488B5B16C918}" presName="aNode" presStyleLbl="bgShp" presStyleIdx="2" presStyleCnt="5"/>
      <dgm:spPr/>
      <dgm:t>
        <a:bodyPr/>
        <a:lstStyle/>
        <a:p>
          <a:endParaRPr lang="en-US"/>
        </a:p>
      </dgm:t>
    </dgm:pt>
    <dgm:pt modelId="{80F6D847-D0F1-402E-8175-6F6601B49E40}" type="pres">
      <dgm:prSet presAssocID="{3EEFA9FF-3290-4902-B2BE-488B5B16C918}" presName="textNode" presStyleLbl="bgShp" presStyleIdx="2" presStyleCnt="5"/>
      <dgm:spPr/>
      <dgm:t>
        <a:bodyPr/>
        <a:lstStyle/>
        <a:p>
          <a:endParaRPr lang="en-US"/>
        </a:p>
      </dgm:t>
    </dgm:pt>
    <dgm:pt modelId="{4BEE969D-3D7E-414A-BD41-B30A3ED685D0}" type="pres">
      <dgm:prSet presAssocID="{3EEFA9FF-3290-4902-B2BE-488B5B16C918}" presName="compChildNode" presStyleCnt="0"/>
      <dgm:spPr/>
    </dgm:pt>
    <dgm:pt modelId="{9A17B146-85CE-4E50-943B-C60BA292B6C0}" type="pres">
      <dgm:prSet presAssocID="{3EEFA9FF-3290-4902-B2BE-488B5B16C918}" presName="theInnerList" presStyleCnt="0"/>
      <dgm:spPr/>
    </dgm:pt>
    <dgm:pt modelId="{84FA7E0B-D2D3-49E2-86FC-B9B835ED87E4}" type="pres">
      <dgm:prSet presAssocID="{E38910CA-346C-489A-A849-2730D3623F4E}" presName="childNode" presStyleLbl="node1" presStyleIdx="3" presStyleCnt="12">
        <dgm:presLayoutVars>
          <dgm:bulletEnabled val="1"/>
        </dgm:presLayoutVars>
      </dgm:prSet>
      <dgm:spPr/>
      <dgm:t>
        <a:bodyPr/>
        <a:lstStyle/>
        <a:p>
          <a:endParaRPr lang="en-US"/>
        </a:p>
      </dgm:t>
    </dgm:pt>
    <dgm:pt modelId="{41BA91BA-776C-4B01-970F-8D051F2CB010}" type="pres">
      <dgm:prSet presAssocID="{E38910CA-346C-489A-A849-2730D3623F4E}" presName="aSpace2" presStyleCnt="0"/>
      <dgm:spPr/>
    </dgm:pt>
    <dgm:pt modelId="{B08FD9D5-77AD-4624-B36A-B4291B432B3E}" type="pres">
      <dgm:prSet presAssocID="{5AAE8C4B-8686-4CF2-9AC9-368F15DDBBCC}" presName="childNode" presStyleLbl="node1" presStyleIdx="4" presStyleCnt="12">
        <dgm:presLayoutVars>
          <dgm:bulletEnabled val="1"/>
        </dgm:presLayoutVars>
      </dgm:prSet>
      <dgm:spPr/>
      <dgm:t>
        <a:bodyPr/>
        <a:lstStyle/>
        <a:p>
          <a:endParaRPr lang="en-US"/>
        </a:p>
      </dgm:t>
    </dgm:pt>
    <dgm:pt modelId="{AA85C9F2-2503-45A4-9F7A-1E0CA209B45A}" type="pres">
      <dgm:prSet presAssocID="{5AAE8C4B-8686-4CF2-9AC9-368F15DDBBCC}" presName="aSpace2" presStyleCnt="0"/>
      <dgm:spPr/>
    </dgm:pt>
    <dgm:pt modelId="{E27B6518-D522-4A3C-B0A0-0F9E38D64649}" type="pres">
      <dgm:prSet presAssocID="{28402DE8-DE4E-4F69-91D8-ED315FAEFEF8}" presName="childNode" presStyleLbl="node1" presStyleIdx="5" presStyleCnt="12">
        <dgm:presLayoutVars>
          <dgm:bulletEnabled val="1"/>
        </dgm:presLayoutVars>
      </dgm:prSet>
      <dgm:spPr/>
      <dgm:t>
        <a:bodyPr/>
        <a:lstStyle/>
        <a:p>
          <a:endParaRPr lang="en-US"/>
        </a:p>
      </dgm:t>
    </dgm:pt>
    <dgm:pt modelId="{FCF00799-97C0-4CE6-BD22-1412608B235C}" type="pres">
      <dgm:prSet presAssocID="{3EEFA9FF-3290-4902-B2BE-488B5B16C918}" presName="aSpace" presStyleCnt="0"/>
      <dgm:spPr/>
    </dgm:pt>
    <dgm:pt modelId="{EA5989A5-B997-4B15-A551-CBF806298187}" type="pres">
      <dgm:prSet presAssocID="{EC0BB6B7-F12C-43F2-9A90-356535AA20C2}" presName="compNode" presStyleCnt="0"/>
      <dgm:spPr/>
    </dgm:pt>
    <dgm:pt modelId="{CAA15044-4D00-4235-9970-433E17930C9F}" type="pres">
      <dgm:prSet presAssocID="{EC0BB6B7-F12C-43F2-9A90-356535AA20C2}" presName="aNode" presStyleLbl="bgShp" presStyleIdx="3" presStyleCnt="5"/>
      <dgm:spPr/>
      <dgm:t>
        <a:bodyPr/>
        <a:lstStyle/>
        <a:p>
          <a:endParaRPr lang="en-US"/>
        </a:p>
      </dgm:t>
    </dgm:pt>
    <dgm:pt modelId="{3BD0B809-2A9F-4650-958D-82A25DC25D99}" type="pres">
      <dgm:prSet presAssocID="{EC0BB6B7-F12C-43F2-9A90-356535AA20C2}" presName="textNode" presStyleLbl="bgShp" presStyleIdx="3" presStyleCnt="5"/>
      <dgm:spPr/>
      <dgm:t>
        <a:bodyPr/>
        <a:lstStyle/>
        <a:p>
          <a:endParaRPr lang="en-US"/>
        </a:p>
      </dgm:t>
    </dgm:pt>
    <dgm:pt modelId="{44DDBB87-2674-408F-A21D-397734714BCF}" type="pres">
      <dgm:prSet presAssocID="{EC0BB6B7-F12C-43F2-9A90-356535AA20C2}" presName="compChildNode" presStyleCnt="0"/>
      <dgm:spPr/>
    </dgm:pt>
    <dgm:pt modelId="{71DB96D6-F206-4A92-A988-083CEF7D6422}" type="pres">
      <dgm:prSet presAssocID="{EC0BB6B7-F12C-43F2-9A90-356535AA20C2}" presName="theInnerList" presStyleCnt="0"/>
      <dgm:spPr/>
    </dgm:pt>
    <dgm:pt modelId="{55C1F715-3087-49D9-8711-BB19C8C502B8}" type="pres">
      <dgm:prSet presAssocID="{C5EF0862-1D80-46F5-9C25-955286DC352C}" presName="childNode" presStyleLbl="node1" presStyleIdx="6" presStyleCnt="12">
        <dgm:presLayoutVars>
          <dgm:bulletEnabled val="1"/>
        </dgm:presLayoutVars>
      </dgm:prSet>
      <dgm:spPr/>
      <dgm:t>
        <a:bodyPr/>
        <a:lstStyle/>
        <a:p>
          <a:endParaRPr lang="en-US"/>
        </a:p>
      </dgm:t>
    </dgm:pt>
    <dgm:pt modelId="{4174C586-E5DF-4D75-A5E9-215471921A81}" type="pres">
      <dgm:prSet presAssocID="{C5EF0862-1D80-46F5-9C25-955286DC352C}" presName="aSpace2" presStyleCnt="0"/>
      <dgm:spPr/>
    </dgm:pt>
    <dgm:pt modelId="{4D4D7852-631B-4754-A66A-1D0B06DA7DC0}" type="pres">
      <dgm:prSet presAssocID="{55B990F2-D9D3-4977-B749-1E1AF20038F1}" presName="childNode" presStyleLbl="node1" presStyleIdx="7" presStyleCnt="12">
        <dgm:presLayoutVars>
          <dgm:bulletEnabled val="1"/>
        </dgm:presLayoutVars>
      </dgm:prSet>
      <dgm:spPr/>
      <dgm:t>
        <a:bodyPr/>
        <a:lstStyle/>
        <a:p>
          <a:endParaRPr lang="en-US"/>
        </a:p>
      </dgm:t>
    </dgm:pt>
    <dgm:pt modelId="{C2752442-C034-4642-937E-00CEE5377922}" type="pres">
      <dgm:prSet presAssocID="{55B990F2-D9D3-4977-B749-1E1AF20038F1}" presName="aSpace2" presStyleCnt="0"/>
      <dgm:spPr/>
    </dgm:pt>
    <dgm:pt modelId="{7F0146E1-55E8-4B75-966B-C70C81663381}" type="pres">
      <dgm:prSet presAssocID="{3C186D49-3145-4105-999A-C3C2ACAF161E}" presName="childNode" presStyleLbl="node1" presStyleIdx="8" presStyleCnt="12">
        <dgm:presLayoutVars>
          <dgm:bulletEnabled val="1"/>
        </dgm:presLayoutVars>
      </dgm:prSet>
      <dgm:spPr/>
      <dgm:t>
        <a:bodyPr/>
        <a:lstStyle/>
        <a:p>
          <a:endParaRPr lang="en-US"/>
        </a:p>
      </dgm:t>
    </dgm:pt>
    <dgm:pt modelId="{92B8C6D2-4477-4AA1-B0B0-9B0BEFB77309}" type="pres">
      <dgm:prSet presAssocID="{EC0BB6B7-F12C-43F2-9A90-356535AA20C2}" presName="aSpace" presStyleCnt="0"/>
      <dgm:spPr/>
    </dgm:pt>
    <dgm:pt modelId="{9F372DD4-6665-4016-98B2-766FCE3E9F49}" type="pres">
      <dgm:prSet presAssocID="{ABC0596E-C934-4999-A5FF-20AF937B691A}" presName="compNode" presStyleCnt="0"/>
      <dgm:spPr/>
    </dgm:pt>
    <dgm:pt modelId="{C244E118-4068-4EC1-9FCD-4EC34F427F9A}" type="pres">
      <dgm:prSet presAssocID="{ABC0596E-C934-4999-A5FF-20AF937B691A}" presName="aNode" presStyleLbl="bgShp" presStyleIdx="4" presStyleCnt="5"/>
      <dgm:spPr/>
      <dgm:t>
        <a:bodyPr/>
        <a:lstStyle/>
        <a:p>
          <a:endParaRPr lang="en-US"/>
        </a:p>
      </dgm:t>
    </dgm:pt>
    <dgm:pt modelId="{91D845D2-C01D-4DC7-88C1-B94498CA528A}" type="pres">
      <dgm:prSet presAssocID="{ABC0596E-C934-4999-A5FF-20AF937B691A}" presName="textNode" presStyleLbl="bgShp" presStyleIdx="4" presStyleCnt="5"/>
      <dgm:spPr/>
      <dgm:t>
        <a:bodyPr/>
        <a:lstStyle/>
        <a:p>
          <a:endParaRPr lang="en-US"/>
        </a:p>
      </dgm:t>
    </dgm:pt>
    <dgm:pt modelId="{6FE49DCC-FA6D-487B-8F6F-C2774B06A577}" type="pres">
      <dgm:prSet presAssocID="{ABC0596E-C934-4999-A5FF-20AF937B691A}" presName="compChildNode" presStyleCnt="0"/>
      <dgm:spPr/>
    </dgm:pt>
    <dgm:pt modelId="{D9896D85-F939-48C5-B8F9-177F1FD3A01D}" type="pres">
      <dgm:prSet presAssocID="{ABC0596E-C934-4999-A5FF-20AF937B691A}" presName="theInnerList" presStyleCnt="0"/>
      <dgm:spPr/>
    </dgm:pt>
    <dgm:pt modelId="{B385D391-7CC5-4638-AF2D-B53A819D7599}" type="pres">
      <dgm:prSet presAssocID="{76F9E45F-7AF7-41DE-9796-5A746CDE120A}" presName="childNode" presStyleLbl="node1" presStyleIdx="9" presStyleCnt="12">
        <dgm:presLayoutVars>
          <dgm:bulletEnabled val="1"/>
        </dgm:presLayoutVars>
      </dgm:prSet>
      <dgm:spPr/>
      <dgm:t>
        <a:bodyPr/>
        <a:lstStyle/>
        <a:p>
          <a:endParaRPr lang="en-US"/>
        </a:p>
      </dgm:t>
    </dgm:pt>
    <dgm:pt modelId="{383082F6-BBE3-4ED9-B1F5-89209B47A50A}" type="pres">
      <dgm:prSet presAssocID="{76F9E45F-7AF7-41DE-9796-5A746CDE120A}" presName="aSpace2" presStyleCnt="0"/>
      <dgm:spPr/>
    </dgm:pt>
    <dgm:pt modelId="{5CC76A92-0F90-48F8-9DBB-98D35684F51F}" type="pres">
      <dgm:prSet presAssocID="{5992CC9B-F053-43E0-A6AE-3C2FF09E68E2}" presName="childNode" presStyleLbl="node1" presStyleIdx="10" presStyleCnt="12">
        <dgm:presLayoutVars>
          <dgm:bulletEnabled val="1"/>
        </dgm:presLayoutVars>
      </dgm:prSet>
      <dgm:spPr/>
      <dgm:t>
        <a:bodyPr/>
        <a:lstStyle/>
        <a:p>
          <a:endParaRPr lang="en-US"/>
        </a:p>
      </dgm:t>
    </dgm:pt>
    <dgm:pt modelId="{2187F483-EA51-4EB8-96BE-D10AAF9E9FBD}" type="pres">
      <dgm:prSet presAssocID="{5992CC9B-F053-43E0-A6AE-3C2FF09E68E2}" presName="aSpace2" presStyleCnt="0"/>
      <dgm:spPr/>
    </dgm:pt>
    <dgm:pt modelId="{A35820E8-6E6D-4C30-B1B1-027AB6C914B6}" type="pres">
      <dgm:prSet presAssocID="{4D62C24E-2A4F-46BB-908B-05BE715B7761}" presName="childNode" presStyleLbl="node1" presStyleIdx="11" presStyleCnt="12">
        <dgm:presLayoutVars>
          <dgm:bulletEnabled val="1"/>
        </dgm:presLayoutVars>
      </dgm:prSet>
      <dgm:spPr/>
      <dgm:t>
        <a:bodyPr/>
        <a:lstStyle/>
        <a:p>
          <a:endParaRPr lang="en-US"/>
        </a:p>
      </dgm:t>
    </dgm:pt>
  </dgm:ptLst>
  <dgm:cxnLst>
    <dgm:cxn modelId="{630E973F-943B-4F98-AC70-F3D203D8C1F9}" type="presOf" srcId="{5992CC9B-F053-43E0-A6AE-3C2FF09E68E2}" destId="{5CC76A92-0F90-48F8-9DBB-98D35684F51F}" srcOrd="0" destOrd="0" presId="urn:microsoft.com/office/officeart/2005/8/layout/lProcess2"/>
    <dgm:cxn modelId="{10739228-3BB0-45C2-9FFC-88B38B97EE9A}" type="presOf" srcId="{EC0BB6B7-F12C-43F2-9A90-356535AA20C2}" destId="{CAA15044-4D00-4235-9970-433E17930C9F}" srcOrd="0" destOrd="0" presId="urn:microsoft.com/office/officeart/2005/8/layout/lProcess2"/>
    <dgm:cxn modelId="{0DF2C3BC-B392-4AE7-8860-0D9C80B43558}" srcId="{FC80875B-F33C-4959-BB39-04BDE7BE80D0}" destId="{22FF453D-8071-4DA2-9D6A-F7DFEF507896}" srcOrd="1" destOrd="0" parTransId="{A816C211-D43E-495D-A79D-B3B560C2AAF5}" sibTransId="{9DA2D55C-718C-46A1-A5EF-5681D4D2B9AA}"/>
    <dgm:cxn modelId="{D5924DE4-3F69-4C15-8E57-D34041AE1E1A}" type="presOf" srcId="{3EEFA9FF-3290-4902-B2BE-488B5B16C918}" destId="{80F6D847-D0F1-402E-8175-6F6601B49E40}" srcOrd="1" destOrd="0" presId="urn:microsoft.com/office/officeart/2005/8/layout/lProcess2"/>
    <dgm:cxn modelId="{B4DD4324-C8C7-4C5C-93ED-E0AEBD2E1E65}" type="presOf" srcId="{5AAE8C4B-8686-4CF2-9AC9-368F15DDBBCC}" destId="{B08FD9D5-77AD-4624-B36A-B4291B432B3E}" srcOrd="0" destOrd="0" presId="urn:microsoft.com/office/officeart/2005/8/layout/lProcess2"/>
    <dgm:cxn modelId="{86B48EEF-8FCE-47B3-A725-F2402E518F5D}" srcId="{D34B30EF-E0B5-4A43-81ED-EDDA1F9325CE}" destId="{ABC0596E-C934-4999-A5FF-20AF937B691A}" srcOrd="4" destOrd="0" parTransId="{D5AE4678-CB3A-448A-9550-C0BB0D9FD4E0}" sibTransId="{D96516B8-E070-4716-BB7D-BBD5D104F2E1}"/>
    <dgm:cxn modelId="{0084876F-22FC-48B6-8807-10A9E16C723A}" srcId="{3EEFA9FF-3290-4902-B2BE-488B5B16C918}" destId="{E38910CA-346C-489A-A849-2730D3623F4E}" srcOrd="0" destOrd="0" parTransId="{06FE6608-9CD9-43D0-93E7-EBFB19C2F7D4}" sibTransId="{71DFC06F-00DB-46F9-94F4-E9F3037F9A9B}"/>
    <dgm:cxn modelId="{A9A03D0D-5A11-48BE-94BE-6A82FC9739FC}" type="presOf" srcId="{EC0BB6B7-F12C-43F2-9A90-356535AA20C2}" destId="{3BD0B809-2A9F-4650-958D-82A25DC25D99}" srcOrd="1" destOrd="0" presId="urn:microsoft.com/office/officeart/2005/8/layout/lProcess2"/>
    <dgm:cxn modelId="{C9D1C476-F665-4665-8BC4-9C0F8D01C922}" type="presOf" srcId="{ABC0596E-C934-4999-A5FF-20AF937B691A}" destId="{91D845D2-C01D-4DC7-88C1-B94498CA528A}" srcOrd="1" destOrd="0" presId="urn:microsoft.com/office/officeart/2005/8/layout/lProcess2"/>
    <dgm:cxn modelId="{015BCC29-230E-4416-8500-430F5E0F43E3}" type="presOf" srcId="{D34B30EF-E0B5-4A43-81ED-EDDA1F9325CE}" destId="{524A7056-5865-4448-B4F4-E847E1F48090}" srcOrd="0" destOrd="0" presId="urn:microsoft.com/office/officeart/2005/8/layout/lProcess2"/>
    <dgm:cxn modelId="{5CF75D7C-C609-4D6F-8EFF-E6D03241CC87}" type="presOf" srcId="{ABC0596E-C934-4999-A5FF-20AF937B691A}" destId="{C244E118-4068-4EC1-9FCD-4EC34F427F9A}" srcOrd="0" destOrd="0" presId="urn:microsoft.com/office/officeart/2005/8/layout/lProcess2"/>
    <dgm:cxn modelId="{85BE02CE-FC1A-4F9F-A429-DE48ED908E62}" srcId="{EC0BB6B7-F12C-43F2-9A90-356535AA20C2}" destId="{C5EF0862-1D80-46F5-9C25-955286DC352C}" srcOrd="0" destOrd="0" parTransId="{6F53E530-D950-442E-BFDE-0BACEE6854D5}" sibTransId="{AC5E3932-223B-41B3-AE85-EB59C8645B81}"/>
    <dgm:cxn modelId="{9FAA67DA-F1B9-48BB-8F54-2CA7EF68874D}" type="presOf" srcId="{55B990F2-D9D3-4977-B749-1E1AF20038F1}" destId="{4D4D7852-631B-4754-A66A-1D0B06DA7DC0}" srcOrd="0" destOrd="0" presId="urn:microsoft.com/office/officeart/2005/8/layout/lProcess2"/>
    <dgm:cxn modelId="{5CE09302-01C0-47C8-BF4E-C14864224142}" type="presOf" srcId="{FC80875B-F33C-4959-BB39-04BDE7BE80D0}" destId="{08F1337F-175D-4C8C-8884-6B5F185B8CB9}" srcOrd="0" destOrd="0" presId="urn:microsoft.com/office/officeart/2005/8/layout/lProcess2"/>
    <dgm:cxn modelId="{C0CA2A24-C5C0-497D-83FC-90C213E7EBA5}" srcId="{3EEFA9FF-3290-4902-B2BE-488B5B16C918}" destId="{28402DE8-DE4E-4F69-91D8-ED315FAEFEF8}" srcOrd="2" destOrd="0" parTransId="{6C66A0B4-2842-4DAD-B40E-20291877E265}" sibTransId="{EC321212-1915-4F0B-A698-C9ABF4451576}"/>
    <dgm:cxn modelId="{36F18E46-9E00-4328-BAB1-841FA4F57BFC}" srcId="{FC80875B-F33C-4959-BB39-04BDE7BE80D0}" destId="{977D8BBB-07F4-40F9-B743-73F4A7BD91FD}" srcOrd="0" destOrd="0" parTransId="{B121A7BB-2918-4066-8B5C-26FAF869C1EB}" sibTransId="{D8D252E2-7635-4494-8AFA-45996A43873B}"/>
    <dgm:cxn modelId="{292D9B31-54C8-4045-9BA1-74994F7BA3A7}" srcId="{3EEFA9FF-3290-4902-B2BE-488B5B16C918}" destId="{5AAE8C4B-8686-4CF2-9AC9-368F15DDBBCC}" srcOrd="1" destOrd="0" parTransId="{6002A923-1797-4FF9-A910-7677EA2A2EA3}" sibTransId="{DF35BCF6-1060-475A-86D5-BF492240FF2A}"/>
    <dgm:cxn modelId="{AADA7468-6C81-4362-A31F-DB5B3F081D13}" type="presOf" srcId="{977D8BBB-07F4-40F9-B743-73F4A7BD91FD}" destId="{609DF14B-20B7-4D31-A08D-3A704E738093}" srcOrd="0" destOrd="0" presId="urn:microsoft.com/office/officeart/2005/8/layout/lProcess2"/>
    <dgm:cxn modelId="{85E1D18B-493A-4A69-B901-CD5FAA853AEF}" type="presOf" srcId="{DFAD4402-6D9D-4A34-A72C-C6FE15BDD7B9}" destId="{E39D54C5-4EB8-40FD-823B-56DC2AAAFFBC}" srcOrd="0" destOrd="0" presId="urn:microsoft.com/office/officeart/2005/8/layout/lProcess2"/>
    <dgm:cxn modelId="{B135327C-E157-4397-BB1B-2EFFC8027593}" type="presOf" srcId="{95E81698-C5B0-4982-B2E0-53D431155870}" destId="{6F7D50FD-A3B5-4BD0-A1AD-AE1797342796}" srcOrd="0" destOrd="0" presId="urn:microsoft.com/office/officeart/2005/8/layout/lProcess2"/>
    <dgm:cxn modelId="{8825BA6A-7555-4B5F-8AA4-E92931B08A54}" type="presOf" srcId="{28402DE8-DE4E-4F69-91D8-ED315FAEFEF8}" destId="{E27B6518-D522-4A3C-B0A0-0F9E38D64649}" srcOrd="0" destOrd="0" presId="urn:microsoft.com/office/officeart/2005/8/layout/lProcess2"/>
    <dgm:cxn modelId="{FEFC8CEC-A209-4CAA-B4D9-EDE1B5BCEAE8}" srcId="{ABC0596E-C934-4999-A5FF-20AF937B691A}" destId="{76F9E45F-7AF7-41DE-9796-5A746CDE120A}" srcOrd="0" destOrd="0" parTransId="{6692DFAB-2CE6-41E6-A669-BB844AF20C36}" sibTransId="{4212F7C6-8E75-4338-B252-D6CE705CCA26}"/>
    <dgm:cxn modelId="{751034BD-1B69-4F9E-9ED2-BAE2DF115804}" type="presOf" srcId="{3EEFA9FF-3290-4902-B2BE-488B5B16C918}" destId="{2D0E2FD9-6C86-4D18-94A0-94BFA6FED657}" srcOrd="0" destOrd="0" presId="urn:microsoft.com/office/officeart/2005/8/layout/lProcess2"/>
    <dgm:cxn modelId="{1767ED5E-76D4-4B79-92D2-C96C1BB87E3A}" srcId="{D34B30EF-E0B5-4A43-81ED-EDDA1F9325CE}" destId="{FC80875B-F33C-4959-BB39-04BDE7BE80D0}" srcOrd="0" destOrd="0" parTransId="{8DA6C2EB-B17E-4499-9D39-E9E5344E3BC7}" sibTransId="{1082F7B0-7F6A-42B2-872E-F5D3846E76B3}"/>
    <dgm:cxn modelId="{19B0D9D5-2836-437D-A52A-B0940EC13C09}" srcId="{D34B30EF-E0B5-4A43-81ED-EDDA1F9325CE}" destId="{EC0BB6B7-F12C-43F2-9A90-356535AA20C2}" srcOrd="3" destOrd="0" parTransId="{54D850BB-1903-4B6D-9076-2CAEB4F5CCBC}" sibTransId="{946583D5-FDFD-490F-B895-029A15889B38}"/>
    <dgm:cxn modelId="{49F3C3EB-EB29-4500-B84C-A5197A8FD733}" srcId="{EC0BB6B7-F12C-43F2-9A90-356535AA20C2}" destId="{3C186D49-3145-4105-999A-C3C2ACAF161E}" srcOrd="2" destOrd="0" parTransId="{869A4E2B-AAD8-496E-8663-F91AB5DD8350}" sibTransId="{C09F67C1-C290-45C0-B909-43D75EC8067E}"/>
    <dgm:cxn modelId="{BCA5416D-E9A1-40F0-A971-4D37BF1B0483}" type="presOf" srcId="{E38910CA-346C-489A-A849-2730D3623F4E}" destId="{84FA7E0B-D2D3-49E2-86FC-B9B835ED87E4}" srcOrd="0" destOrd="0" presId="urn:microsoft.com/office/officeart/2005/8/layout/lProcess2"/>
    <dgm:cxn modelId="{D92C362F-6709-423B-A472-B77FA1E3EEE1}" type="presOf" srcId="{3C186D49-3145-4105-999A-C3C2ACAF161E}" destId="{7F0146E1-55E8-4B75-966B-C70C81663381}" srcOrd="0" destOrd="0" presId="urn:microsoft.com/office/officeart/2005/8/layout/lProcess2"/>
    <dgm:cxn modelId="{D8B4CDEC-918B-4B0E-87C2-008E5AA5D064}" type="presOf" srcId="{FC80875B-F33C-4959-BB39-04BDE7BE80D0}" destId="{E9770C7C-B6AD-4C01-951D-87F651F80ADD}" srcOrd="1" destOrd="0" presId="urn:microsoft.com/office/officeart/2005/8/layout/lProcess2"/>
    <dgm:cxn modelId="{D785EA4C-DBC4-4AA8-8BC5-1C4F5DC3CFEF}" srcId="{FC80875B-F33C-4959-BB39-04BDE7BE80D0}" destId="{DFAD4402-6D9D-4A34-A72C-C6FE15BDD7B9}" srcOrd="2" destOrd="0" parTransId="{E147675C-706C-4CF7-94B0-D1E7848CD4C2}" sibTransId="{32293F19-9ACE-4EAB-A7A8-D1CE30FDB384}"/>
    <dgm:cxn modelId="{6469EDC8-442C-417A-AB2F-C42F32A51907}" type="presOf" srcId="{76F9E45F-7AF7-41DE-9796-5A746CDE120A}" destId="{B385D391-7CC5-4638-AF2D-B53A819D7599}" srcOrd="0" destOrd="0" presId="urn:microsoft.com/office/officeart/2005/8/layout/lProcess2"/>
    <dgm:cxn modelId="{F412D490-9562-4B0C-BD58-7669BFB18AD4}" type="presOf" srcId="{4D62C24E-2A4F-46BB-908B-05BE715B7761}" destId="{A35820E8-6E6D-4C30-B1B1-027AB6C914B6}" srcOrd="0" destOrd="0" presId="urn:microsoft.com/office/officeart/2005/8/layout/lProcess2"/>
    <dgm:cxn modelId="{1D1A7A80-0FD7-44B7-9FFE-83988121BCE3}" srcId="{EC0BB6B7-F12C-43F2-9A90-356535AA20C2}" destId="{55B990F2-D9D3-4977-B749-1E1AF20038F1}" srcOrd="1" destOrd="0" parTransId="{76719B88-B8B6-4975-A00A-BB7688BC96CE}" sibTransId="{C6A0BD19-51EF-4CCE-BEE0-E1DBA5CD14DE}"/>
    <dgm:cxn modelId="{DCADFEF3-E93E-4CB0-A514-046F0BF5C92A}" srcId="{ABC0596E-C934-4999-A5FF-20AF937B691A}" destId="{5992CC9B-F053-43E0-A6AE-3C2FF09E68E2}" srcOrd="1" destOrd="0" parTransId="{4D702550-3E62-4D4E-B978-8D30F37157C7}" sibTransId="{FFC63EB0-6A0D-4C03-9F70-ECF07A8A8D8C}"/>
    <dgm:cxn modelId="{E3754F09-112A-4E5A-A281-C0D63A5EF97D}" srcId="{D34B30EF-E0B5-4A43-81ED-EDDA1F9325CE}" destId="{3EEFA9FF-3290-4902-B2BE-488B5B16C918}" srcOrd="2" destOrd="0" parTransId="{C3A05484-3B85-499A-BDB2-F86101FB33B2}" sibTransId="{EEB62288-E24E-4CC8-9731-139747D96294}"/>
    <dgm:cxn modelId="{34403F49-727C-4B6F-8A7E-2817FBC024DD}" srcId="{D34B30EF-E0B5-4A43-81ED-EDDA1F9325CE}" destId="{95E81698-C5B0-4982-B2E0-53D431155870}" srcOrd="1" destOrd="0" parTransId="{A0D78EC3-FFA1-4F99-8318-437922F23B87}" sibTransId="{275606F8-FAB5-4AD2-9015-0DCFACBEB22F}"/>
    <dgm:cxn modelId="{B8F36F34-C953-4471-8F8C-EC126F31F5CC}" type="presOf" srcId="{22FF453D-8071-4DA2-9D6A-F7DFEF507896}" destId="{82F46C2D-84AD-4A78-A5DA-B6F36693D8FC}" srcOrd="0" destOrd="0" presId="urn:microsoft.com/office/officeart/2005/8/layout/lProcess2"/>
    <dgm:cxn modelId="{2ADFDA3F-3292-4F5E-8582-3E0CEDEEDD6B}" srcId="{ABC0596E-C934-4999-A5FF-20AF937B691A}" destId="{4D62C24E-2A4F-46BB-908B-05BE715B7761}" srcOrd="2" destOrd="0" parTransId="{B77507D5-4158-4BA7-A516-85BFC7B2E865}" sibTransId="{DBF9C615-1AD4-4D31-8706-B1C4A6208BB4}"/>
    <dgm:cxn modelId="{3BCF12F2-F2B5-472A-B61D-748176A48D6A}" type="presOf" srcId="{C5EF0862-1D80-46F5-9C25-955286DC352C}" destId="{55C1F715-3087-49D9-8711-BB19C8C502B8}" srcOrd="0" destOrd="0" presId="urn:microsoft.com/office/officeart/2005/8/layout/lProcess2"/>
    <dgm:cxn modelId="{246A0384-BB3F-46CB-9E1A-59E493C243F6}" type="presOf" srcId="{95E81698-C5B0-4982-B2E0-53D431155870}" destId="{768744F8-4350-42B1-B89E-B1C2F4995970}" srcOrd="1" destOrd="0" presId="urn:microsoft.com/office/officeart/2005/8/layout/lProcess2"/>
    <dgm:cxn modelId="{EC89DEFD-6901-4D3A-A34B-FBBD0B5814FA}" type="presParOf" srcId="{524A7056-5865-4448-B4F4-E847E1F48090}" destId="{15C2175C-76BF-41C5-8EFF-B310ECC1E5DE}" srcOrd="0" destOrd="0" presId="urn:microsoft.com/office/officeart/2005/8/layout/lProcess2"/>
    <dgm:cxn modelId="{0407A61A-CF80-48D0-BA87-B29973D0FF78}" type="presParOf" srcId="{15C2175C-76BF-41C5-8EFF-B310ECC1E5DE}" destId="{08F1337F-175D-4C8C-8884-6B5F185B8CB9}" srcOrd="0" destOrd="0" presId="urn:microsoft.com/office/officeart/2005/8/layout/lProcess2"/>
    <dgm:cxn modelId="{CEEDDEA9-3782-470A-A8D5-1963216EAD76}" type="presParOf" srcId="{15C2175C-76BF-41C5-8EFF-B310ECC1E5DE}" destId="{E9770C7C-B6AD-4C01-951D-87F651F80ADD}" srcOrd="1" destOrd="0" presId="urn:microsoft.com/office/officeart/2005/8/layout/lProcess2"/>
    <dgm:cxn modelId="{D55B9C5C-9156-4AAD-A1B3-E85E04D68F6C}" type="presParOf" srcId="{15C2175C-76BF-41C5-8EFF-B310ECC1E5DE}" destId="{73BB9518-41A7-4AFE-8500-542F62C6F293}" srcOrd="2" destOrd="0" presId="urn:microsoft.com/office/officeart/2005/8/layout/lProcess2"/>
    <dgm:cxn modelId="{CCDC3587-66FC-42B1-A5C3-B8CCE21D65CC}" type="presParOf" srcId="{73BB9518-41A7-4AFE-8500-542F62C6F293}" destId="{C1199A21-5CF2-4E84-8A97-BD3428F8787E}" srcOrd="0" destOrd="0" presId="urn:microsoft.com/office/officeart/2005/8/layout/lProcess2"/>
    <dgm:cxn modelId="{2CBB5BA1-182D-462D-9275-A54B5FC5B220}" type="presParOf" srcId="{C1199A21-5CF2-4E84-8A97-BD3428F8787E}" destId="{609DF14B-20B7-4D31-A08D-3A704E738093}" srcOrd="0" destOrd="0" presId="urn:microsoft.com/office/officeart/2005/8/layout/lProcess2"/>
    <dgm:cxn modelId="{DE1F10BF-F38A-4CAA-A011-B1C865276E6C}" type="presParOf" srcId="{C1199A21-5CF2-4E84-8A97-BD3428F8787E}" destId="{7D482763-F087-4BE5-ABBA-45AA8F8220E5}" srcOrd="1" destOrd="0" presId="urn:microsoft.com/office/officeart/2005/8/layout/lProcess2"/>
    <dgm:cxn modelId="{8C3F6896-6708-45E8-A727-8DC688DC12DF}" type="presParOf" srcId="{C1199A21-5CF2-4E84-8A97-BD3428F8787E}" destId="{82F46C2D-84AD-4A78-A5DA-B6F36693D8FC}" srcOrd="2" destOrd="0" presId="urn:microsoft.com/office/officeart/2005/8/layout/lProcess2"/>
    <dgm:cxn modelId="{E5512627-8C14-411F-9099-75761A50C56B}" type="presParOf" srcId="{C1199A21-5CF2-4E84-8A97-BD3428F8787E}" destId="{61329877-DE92-4686-A93C-D41481858175}" srcOrd="3" destOrd="0" presId="urn:microsoft.com/office/officeart/2005/8/layout/lProcess2"/>
    <dgm:cxn modelId="{27B22D87-24CC-4985-AB71-0A7BF5A8E111}" type="presParOf" srcId="{C1199A21-5CF2-4E84-8A97-BD3428F8787E}" destId="{E39D54C5-4EB8-40FD-823B-56DC2AAAFFBC}" srcOrd="4" destOrd="0" presId="urn:microsoft.com/office/officeart/2005/8/layout/lProcess2"/>
    <dgm:cxn modelId="{4E811873-1F93-4406-93E8-99A2933A8CAF}" type="presParOf" srcId="{524A7056-5865-4448-B4F4-E847E1F48090}" destId="{8EBD9A55-5801-49F8-90CC-1F03517CF544}" srcOrd="1" destOrd="0" presId="urn:microsoft.com/office/officeart/2005/8/layout/lProcess2"/>
    <dgm:cxn modelId="{483A8E31-6FED-438F-8BB7-48103BC15A6C}" type="presParOf" srcId="{524A7056-5865-4448-B4F4-E847E1F48090}" destId="{8938A021-2ECD-4226-AB62-0100C162D8BA}" srcOrd="2" destOrd="0" presId="urn:microsoft.com/office/officeart/2005/8/layout/lProcess2"/>
    <dgm:cxn modelId="{0E036CA6-5FA4-4440-8304-36DED506ABAD}" type="presParOf" srcId="{8938A021-2ECD-4226-AB62-0100C162D8BA}" destId="{6F7D50FD-A3B5-4BD0-A1AD-AE1797342796}" srcOrd="0" destOrd="0" presId="urn:microsoft.com/office/officeart/2005/8/layout/lProcess2"/>
    <dgm:cxn modelId="{55510350-1E6E-428B-806E-AC1CF0FB14D6}" type="presParOf" srcId="{8938A021-2ECD-4226-AB62-0100C162D8BA}" destId="{768744F8-4350-42B1-B89E-B1C2F4995970}" srcOrd="1" destOrd="0" presId="urn:microsoft.com/office/officeart/2005/8/layout/lProcess2"/>
    <dgm:cxn modelId="{CBF7C852-FD31-4D29-93E5-1A02BF6796C1}" type="presParOf" srcId="{8938A021-2ECD-4226-AB62-0100C162D8BA}" destId="{9153BBAC-3C6E-4630-8D33-E681C0955BBC}" srcOrd="2" destOrd="0" presId="urn:microsoft.com/office/officeart/2005/8/layout/lProcess2"/>
    <dgm:cxn modelId="{D443D0DA-BF07-4CA6-B2AF-84D150875505}" type="presParOf" srcId="{9153BBAC-3C6E-4630-8D33-E681C0955BBC}" destId="{CD0F8C0F-2E8D-4253-9001-08FF181F095D}" srcOrd="0" destOrd="0" presId="urn:microsoft.com/office/officeart/2005/8/layout/lProcess2"/>
    <dgm:cxn modelId="{ED6BA859-BDD2-468D-989B-6EDEA7926AC6}" type="presParOf" srcId="{524A7056-5865-4448-B4F4-E847E1F48090}" destId="{14CA56E8-DD96-484F-A489-A3FA8F2208ED}" srcOrd="3" destOrd="0" presId="urn:microsoft.com/office/officeart/2005/8/layout/lProcess2"/>
    <dgm:cxn modelId="{058A8F4C-EDBB-4AD5-A789-8DE8B7A5969F}" type="presParOf" srcId="{524A7056-5865-4448-B4F4-E847E1F48090}" destId="{24C51F47-1D31-4D60-BA22-0799A99B90D2}" srcOrd="4" destOrd="0" presId="urn:microsoft.com/office/officeart/2005/8/layout/lProcess2"/>
    <dgm:cxn modelId="{8AB079C9-0381-4FC7-BD9F-8BED93D92F6A}" type="presParOf" srcId="{24C51F47-1D31-4D60-BA22-0799A99B90D2}" destId="{2D0E2FD9-6C86-4D18-94A0-94BFA6FED657}" srcOrd="0" destOrd="0" presId="urn:microsoft.com/office/officeart/2005/8/layout/lProcess2"/>
    <dgm:cxn modelId="{42F35AB1-7A5F-4F12-81BE-DD16312C141D}" type="presParOf" srcId="{24C51F47-1D31-4D60-BA22-0799A99B90D2}" destId="{80F6D847-D0F1-402E-8175-6F6601B49E40}" srcOrd="1" destOrd="0" presId="urn:microsoft.com/office/officeart/2005/8/layout/lProcess2"/>
    <dgm:cxn modelId="{52FAF2DE-83EF-4EAA-932B-DC68EAF61B8E}" type="presParOf" srcId="{24C51F47-1D31-4D60-BA22-0799A99B90D2}" destId="{4BEE969D-3D7E-414A-BD41-B30A3ED685D0}" srcOrd="2" destOrd="0" presId="urn:microsoft.com/office/officeart/2005/8/layout/lProcess2"/>
    <dgm:cxn modelId="{0BB7BA7D-8F41-4BB6-BEAC-46A3B2F2BB18}" type="presParOf" srcId="{4BEE969D-3D7E-414A-BD41-B30A3ED685D0}" destId="{9A17B146-85CE-4E50-943B-C60BA292B6C0}" srcOrd="0" destOrd="0" presId="urn:microsoft.com/office/officeart/2005/8/layout/lProcess2"/>
    <dgm:cxn modelId="{171D8DDB-D732-456B-A4A1-06888FBD14C3}" type="presParOf" srcId="{9A17B146-85CE-4E50-943B-C60BA292B6C0}" destId="{84FA7E0B-D2D3-49E2-86FC-B9B835ED87E4}" srcOrd="0" destOrd="0" presId="urn:microsoft.com/office/officeart/2005/8/layout/lProcess2"/>
    <dgm:cxn modelId="{12EAA4DB-3847-449D-8E51-1E1E0A709D48}" type="presParOf" srcId="{9A17B146-85CE-4E50-943B-C60BA292B6C0}" destId="{41BA91BA-776C-4B01-970F-8D051F2CB010}" srcOrd="1" destOrd="0" presId="urn:microsoft.com/office/officeart/2005/8/layout/lProcess2"/>
    <dgm:cxn modelId="{B9FF8545-1044-49AE-88B6-083D2D748D4C}" type="presParOf" srcId="{9A17B146-85CE-4E50-943B-C60BA292B6C0}" destId="{B08FD9D5-77AD-4624-B36A-B4291B432B3E}" srcOrd="2" destOrd="0" presId="urn:microsoft.com/office/officeart/2005/8/layout/lProcess2"/>
    <dgm:cxn modelId="{2E690664-BD0C-412F-A6C0-70385119FFB8}" type="presParOf" srcId="{9A17B146-85CE-4E50-943B-C60BA292B6C0}" destId="{AA85C9F2-2503-45A4-9F7A-1E0CA209B45A}" srcOrd="3" destOrd="0" presId="urn:microsoft.com/office/officeart/2005/8/layout/lProcess2"/>
    <dgm:cxn modelId="{4C0B49DD-5AA7-4966-AA8F-FB6A135935BC}" type="presParOf" srcId="{9A17B146-85CE-4E50-943B-C60BA292B6C0}" destId="{E27B6518-D522-4A3C-B0A0-0F9E38D64649}" srcOrd="4" destOrd="0" presId="urn:microsoft.com/office/officeart/2005/8/layout/lProcess2"/>
    <dgm:cxn modelId="{4441C418-914C-4DFA-9C27-A8949E616641}" type="presParOf" srcId="{524A7056-5865-4448-B4F4-E847E1F48090}" destId="{FCF00799-97C0-4CE6-BD22-1412608B235C}" srcOrd="5" destOrd="0" presId="urn:microsoft.com/office/officeart/2005/8/layout/lProcess2"/>
    <dgm:cxn modelId="{9DC680C8-F1DB-4F5E-A843-F74A5C2A61CE}" type="presParOf" srcId="{524A7056-5865-4448-B4F4-E847E1F48090}" destId="{EA5989A5-B997-4B15-A551-CBF806298187}" srcOrd="6" destOrd="0" presId="urn:microsoft.com/office/officeart/2005/8/layout/lProcess2"/>
    <dgm:cxn modelId="{515CF44A-7689-4B6B-8580-1EDC418193FE}" type="presParOf" srcId="{EA5989A5-B997-4B15-A551-CBF806298187}" destId="{CAA15044-4D00-4235-9970-433E17930C9F}" srcOrd="0" destOrd="0" presId="urn:microsoft.com/office/officeart/2005/8/layout/lProcess2"/>
    <dgm:cxn modelId="{F71B2C19-DD16-4902-BA42-EBB9A2054534}" type="presParOf" srcId="{EA5989A5-B997-4B15-A551-CBF806298187}" destId="{3BD0B809-2A9F-4650-958D-82A25DC25D99}" srcOrd="1" destOrd="0" presId="urn:microsoft.com/office/officeart/2005/8/layout/lProcess2"/>
    <dgm:cxn modelId="{DB88C23A-1497-48F0-B41A-9975D0F44C7A}" type="presParOf" srcId="{EA5989A5-B997-4B15-A551-CBF806298187}" destId="{44DDBB87-2674-408F-A21D-397734714BCF}" srcOrd="2" destOrd="0" presId="urn:microsoft.com/office/officeart/2005/8/layout/lProcess2"/>
    <dgm:cxn modelId="{478086ED-0EA8-4E4C-8B63-E0DEA0B27EA8}" type="presParOf" srcId="{44DDBB87-2674-408F-A21D-397734714BCF}" destId="{71DB96D6-F206-4A92-A988-083CEF7D6422}" srcOrd="0" destOrd="0" presId="urn:microsoft.com/office/officeart/2005/8/layout/lProcess2"/>
    <dgm:cxn modelId="{24233136-7F27-4AF6-9A59-765467873391}" type="presParOf" srcId="{71DB96D6-F206-4A92-A988-083CEF7D6422}" destId="{55C1F715-3087-49D9-8711-BB19C8C502B8}" srcOrd="0" destOrd="0" presId="urn:microsoft.com/office/officeart/2005/8/layout/lProcess2"/>
    <dgm:cxn modelId="{EA44B297-E360-4A93-995F-002D542E054C}" type="presParOf" srcId="{71DB96D6-F206-4A92-A988-083CEF7D6422}" destId="{4174C586-E5DF-4D75-A5E9-215471921A81}" srcOrd="1" destOrd="0" presId="urn:microsoft.com/office/officeart/2005/8/layout/lProcess2"/>
    <dgm:cxn modelId="{2AD4A3B4-C5B4-47D9-81FD-B8AAB4546C94}" type="presParOf" srcId="{71DB96D6-F206-4A92-A988-083CEF7D6422}" destId="{4D4D7852-631B-4754-A66A-1D0B06DA7DC0}" srcOrd="2" destOrd="0" presId="urn:microsoft.com/office/officeart/2005/8/layout/lProcess2"/>
    <dgm:cxn modelId="{DB9085AA-3248-424B-A164-7035E47879DA}" type="presParOf" srcId="{71DB96D6-F206-4A92-A988-083CEF7D6422}" destId="{C2752442-C034-4642-937E-00CEE5377922}" srcOrd="3" destOrd="0" presId="urn:microsoft.com/office/officeart/2005/8/layout/lProcess2"/>
    <dgm:cxn modelId="{0914BB16-8853-431F-9419-A50E991863B2}" type="presParOf" srcId="{71DB96D6-F206-4A92-A988-083CEF7D6422}" destId="{7F0146E1-55E8-4B75-966B-C70C81663381}" srcOrd="4" destOrd="0" presId="urn:microsoft.com/office/officeart/2005/8/layout/lProcess2"/>
    <dgm:cxn modelId="{DEEA3F0F-B915-4078-A181-437EE16AE8BE}" type="presParOf" srcId="{524A7056-5865-4448-B4F4-E847E1F48090}" destId="{92B8C6D2-4477-4AA1-B0B0-9B0BEFB77309}" srcOrd="7" destOrd="0" presId="urn:microsoft.com/office/officeart/2005/8/layout/lProcess2"/>
    <dgm:cxn modelId="{1C906A8B-69D3-46D6-8BD2-BE94556DE075}" type="presParOf" srcId="{524A7056-5865-4448-B4F4-E847E1F48090}" destId="{9F372DD4-6665-4016-98B2-766FCE3E9F49}" srcOrd="8" destOrd="0" presId="urn:microsoft.com/office/officeart/2005/8/layout/lProcess2"/>
    <dgm:cxn modelId="{6AFA6556-7F14-4220-94FE-FD7E67411878}" type="presParOf" srcId="{9F372DD4-6665-4016-98B2-766FCE3E9F49}" destId="{C244E118-4068-4EC1-9FCD-4EC34F427F9A}" srcOrd="0" destOrd="0" presId="urn:microsoft.com/office/officeart/2005/8/layout/lProcess2"/>
    <dgm:cxn modelId="{DA5A77CC-573C-41F3-887A-C562C04B7FDC}" type="presParOf" srcId="{9F372DD4-6665-4016-98B2-766FCE3E9F49}" destId="{91D845D2-C01D-4DC7-88C1-B94498CA528A}" srcOrd="1" destOrd="0" presId="urn:microsoft.com/office/officeart/2005/8/layout/lProcess2"/>
    <dgm:cxn modelId="{47D0EA39-CAFC-45C2-9EE8-9EF0C93FE481}" type="presParOf" srcId="{9F372DD4-6665-4016-98B2-766FCE3E9F49}" destId="{6FE49DCC-FA6D-487B-8F6F-C2774B06A577}" srcOrd="2" destOrd="0" presId="urn:microsoft.com/office/officeart/2005/8/layout/lProcess2"/>
    <dgm:cxn modelId="{F9272CCF-68CF-420D-A7EB-2205B2192F1B}" type="presParOf" srcId="{6FE49DCC-FA6D-487B-8F6F-C2774B06A577}" destId="{D9896D85-F939-48C5-B8F9-177F1FD3A01D}" srcOrd="0" destOrd="0" presId="urn:microsoft.com/office/officeart/2005/8/layout/lProcess2"/>
    <dgm:cxn modelId="{F045AC8A-3169-41E2-A033-6DB75DBFE7CB}" type="presParOf" srcId="{D9896D85-F939-48C5-B8F9-177F1FD3A01D}" destId="{B385D391-7CC5-4638-AF2D-B53A819D7599}" srcOrd="0" destOrd="0" presId="urn:microsoft.com/office/officeart/2005/8/layout/lProcess2"/>
    <dgm:cxn modelId="{14161AA9-0789-41A7-A487-DDCD64E1815D}" type="presParOf" srcId="{D9896D85-F939-48C5-B8F9-177F1FD3A01D}" destId="{383082F6-BBE3-4ED9-B1F5-89209B47A50A}" srcOrd="1" destOrd="0" presId="urn:microsoft.com/office/officeart/2005/8/layout/lProcess2"/>
    <dgm:cxn modelId="{E0527F96-3374-48A3-9740-AC24B7C63A42}" type="presParOf" srcId="{D9896D85-F939-48C5-B8F9-177F1FD3A01D}" destId="{5CC76A92-0F90-48F8-9DBB-98D35684F51F}" srcOrd="2" destOrd="0" presId="urn:microsoft.com/office/officeart/2005/8/layout/lProcess2"/>
    <dgm:cxn modelId="{3D732111-F0DD-4363-ACF2-0A41167E2E88}" type="presParOf" srcId="{D9896D85-F939-48C5-B8F9-177F1FD3A01D}" destId="{2187F483-EA51-4EB8-96BE-D10AAF9E9FBD}" srcOrd="3" destOrd="0" presId="urn:microsoft.com/office/officeart/2005/8/layout/lProcess2"/>
    <dgm:cxn modelId="{02831FD6-EE70-4A5C-92AA-E10ED1DB397F}" type="presParOf" srcId="{D9896D85-F939-48C5-B8F9-177F1FD3A01D}" destId="{A35820E8-6E6D-4C30-B1B1-027AB6C914B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C075D-6F64-498C-958F-E063DBF02767}" type="datetimeFigureOut">
              <a:rPr lang="en-US" smtClean="0"/>
              <a:t>7/23/2018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DA321-7DDB-4A99-BDD8-E93BC3689245}" type="slidenum">
              <a:rPr lang="en-US" smtClean="0"/>
              <a:t>‹#›</a:t>
            </a:fld>
            <a:endParaRPr lang="en-US"/>
          </a:p>
        </p:txBody>
      </p:sp>
    </p:spTree>
    <p:extLst>
      <p:ext uri="{BB962C8B-B14F-4D97-AF65-F5344CB8AC3E}">
        <p14:creationId xmlns:p14="http://schemas.microsoft.com/office/powerpoint/2010/main" val="34292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A2DA321-7DDB-4A99-BDD8-E93BC3689245}" type="slidenum">
              <a:rPr lang="en-US" smtClean="0"/>
              <a:t>2</a:t>
            </a:fld>
            <a:endParaRPr lang="en-US"/>
          </a:p>
        </p:txBody>
      </p:sp>
    </p:spTree>
    <p:extLst>
      <p:ext uri="{BB962C8B-B14F-4D97-AF65-F5344CB8AC3E}">
        <p14:creationId xmlns:p14="http://schemas.microsoft.com/office/powerpoint/2010/main" val="1197140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Using the same population PK model updated</a:t>
            </a:r>
            <a:r>
              <a:rPr lang="en-ZA" baseline="0" dirty="0"/>
              <a:t> with data from 077, these simulations</a:t>
            </a:r>
          </a:p>
          <a:p>
            <a:endParaRPr lang="en-ZA" baseline="0" dirty="0"/>
          </a:p>
          <a:p>
            <a:r>
              <a:rPr lang="en-ZA" baseline="0" dirty="0"/>
              <a:t>Effects of delays in dosing</a:t>
            </a:r>
          </a:p>
          <a:p>
            <a:endParaRPr lang="en-ZA" baseline="0" dirty="0"/>
          </a:p>
          <a:p>
            <a:r>
              <a:rPr lang="en-ZA" baseline="0" dirty="0"/>
              <a:t>If dose 2 is delayed by more than one week, &lt;80% of subjects achieve levels less that 4 X PAIC 90</a:t>
            </a:r>
          </a:p>
          <a:p>
            <a:r>
              <a:rPr lang="en-ZA" baseline="0" dirty="0"/>
              <a:t>With subsequent injections, delays of up to 4 weeks still have little effect on drug concentrations with 80% of subjects achieving 4 X PAIC 90 even with a 4 weeks delay</a:t>
            </a:r>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13</a:t>
            </a:fld>
            <a:endParaRPr lang="en-US"/>
          </a:p>
        </p:txBody>
      </p:sp>
    </p:spTree>
    <p:extLst>
      <p:ext uri="{BB962C8B-B14F-4D97-AF65-F5344CB8AC3E}">
        <p14:creationId xmlns:p14="http://schemas.microsoft.com/office/powerpoint/2010/main" val="412307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t>14</a:t>
            </a:fld>
            <a:endParaRPr lang="en-US"/>
          </a:p>
        </p:txBody>
      </p:sp>
    </p:spTree>
    <p:extLst>
      <p:ext uri="{BB962C8B-B14F-4D97-AF65-F5344CB8AC3E}">
        <p14:creationId xmlns:p14="http://schemas.microsoft.com/office/powerpoint/2010/main" val="52799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theoretical</a:t>
            </a:r>
            <a:r>
              <a:rPr lang="en-ZA" baseline="0" dirty="0"/>
              <a:t> concern with all long acting products is the pharmacokinetic tail.</a:t>
            </a:r>
          </a:p>
          <a:p>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15</a:t>
            </a:fld>
            <a:endParaRPr lang="en-US"/>
          </a:p>
        </p:txBody>
      </p:sp>
    </p:spTree>
    <p:extLst>
      <p:ext uri="{BB962C8B-B14F-4D97-AF65-F5344CB8AC3E}">
        <p14:creationId xmlns:p14="http://schemas.microsoft.com/office/powerpoint/2010/main" val="356270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In the ÉCLAIR study</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Most participants had no or one measurable pharmacokinetic concentration in the follow-up phase (figure 3C). </a:t>
            </a:r>
          </a:p>
          <a:p>
            <a:r>
              <a:rPr lang="en-ZA" sz="1200" b="0" i="0" u="none" strike="noStrike" kern="1200" baseline="0" dirty="0" err="1">
                <a:solidFill>
                  <a:schemeClr val="tx1"/>
                </a:solidFill>
                <a:latin typeface="+mn-lt"/>
                <a:ea typeface="+mn-ea"/>
                <a:cs typeface="+mn-cs"/>
              </a:rPr>
              <a:t>Cabotegravir</a:t>
            </a:r>
            <a:r>
              <a:rPr lang="en-ZA" sz="1200" b="0" i="0" u="none" strike="noStrike" kern="1200" baseline="0" dirty="0">
                <a:solidFill>
                  <a:schemeClr val="tx1"/>
                </a:solidFill>
                <a:latin typeface="+mn-lt"/>
                <a:ea typeface="+mn-ea"/>
                <a:cs typeface="+mn-cs"/>
              </a:rPr>
              <a:t> remained quantifiable (&gt;0·025 </a:t>
            </a:r>
            <a:r>
              <a:rPr lang="en-ZA" sz="1200" b="0" i="0" u="none" strike="noStrike" kern="1200" baseline="0" dirty="0" err="1">
                <a:solidFill>
                  <a:schemeClr val="tx1"/>
                </a:solidFill>
                <a:latin typeface="+mn-lt"/>
                <a:ea typeface="+mn-ea"/>
                <a:cs typeface="+mn-cs"/>
              </a:rPr>
              <a:t>μg</a:t>
            </a:r>
            <a:r>
              <a:rPr lang="en-ZA" sz="1200" b="0" i="0" u="none" strike="noStrike" kern="1200" baseline="0" dirty="0">
                <a:solidFill>
                  <a:schemeClr val="tx1"/>
                </a:solidFill>
                <a:latin typeface="+mn-lt"/>
                <a:ea typeface="+mn-ea"/>
                <a:cs typeface="+mn-cs"/>
              </a:rPr>
              <a:t>/mL) but less than the PA-IC90 in 14 (17%) participants 52 weeks after the third injection.</a:t>
            </a:r>
          </a:p>
          <a:p>
            <a:r>
              <a:rPr lang="en-ZA" sz="1200" b="0" i="0" u="none" strike="noStrike" kern="1200" baseline="0" dirty="0">
                <a:solidFill>
                  <a:schemeClr val="tx1"/>
                </a:solidFill>
                <a:latin typeface="+mn-lt"/>
                <a:ea typeface="+mn-ea"/>
                <a:cs typeface="+mn-cs"/>
              </a:rPr>
              <a:t>The clinical significance of this remains unclear.</a:t>
            </a:r>
          </a:p>
          <a:p>
            <a:r>
              <a:rPr lang="en-ZA" sz="1200" b="0" i="0" u="none" strike="noStrike" kern="1200" baseline="0" dirty="0">
                <a:solidFill>
                  <a:schemeClr val="tx1"/>
                </a:solidFill>
                <a:latin typeface="+mn-lt"/>
                <a:ea typeface="+mn-ea"/>
                <a:cs typeface="+mn-cs"/>
              </a:rPr>
              <a:t>It is important to note that this was in a study of men; data pending from HPTN 077 will be provide more information on the persistence of the tail in women. </a:t>
            </a:r>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16</a:t>
            </a:fld>
            <a:endParaRPr lang="en-US"/>
          </a:p>
        </p:txBody>
      </p:sp>
    </p:spTree>
    <p:extLst>
      <p:ext uri="{BB962C8B-B14F-4D97-AF65-F5344CB8AC3E}">
        <p14:creationId xmlns:p14="http://schemas.microsoft.com/office/powerpoint/2010/main" val="80998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HPTN 084 is a study that is trying to determine if injectable cabotegravir is more</a:t>
            </a:r>
            <a:r>
              <a:rPr lang="en-US" sz="1200" baseline="0"/>
              <a:t> effective than oral Truvada.  It is a randomized trial in which everyone </a:t>
            </a:r>
            <a:r>
              <a:rPr lang="en-US" sz="1200"/>
              <a:t>receives one active product – either an active Cabotegravir injection with placebo oral tablets or a placebo injection with active oral Truvada tablets.</a:t>
            </a:r>
          </a:p>
          <a:p>
            <a:endParaRPr lang="en-US"/>
          </a:p>
        </p:txBody>
      </p:sp>
      <p:sp>
        <p:nvSpPr>
          <p:cNvPr id="4" name="Slide Number Placeholder 3"/>
          <p:cNvSpPr>
            <a:spLocks noGrp="1"/>
          </p:cNvSpPr>
          <p:nvPr>
            <p:ph type="sldNum" sz="quarter" idx="10"/>
          </p:nvPr>
        </p:nvSpPr>
        <p:spPr/>
        <p:txBody>
          <a:bodyPr/>
          <a:lstStyle/>
          <a:p>
            <a:fld id="{6A2DA321-7DDB-4A99-BDD8-E93BC3689245}" type="slidenum">
              <a:rPr lang="en-US" smtClean="0"/>
              <a:t>17</a:t>
            </a:fld>
            <a:endParaRPr lang="en-US"/>
          </a:p>
        </p:txBody>
      </p:sp>
    </p:spTree>
    <p:extLst>
      <p:ext uri="{BB962C8B-B14F-4D97-AF65-F5344CB8AC3E}">
        <p14:creationId xmlns:p14="http://schemas.microsoft.com/office/powerpoint/2010/main" val="2769717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u="none" dirty="0"/>
              <a:t>We</a:t>
            </a:r>
            <a:r>
              <a:rPr lang="en-US" sz="900" u="none" baseline="0" dirty="0"/>
              <a:t> </a:t>
            </a:r>
            <a:r>
              <a:rPr lang="en-US" sz="900" u="none" baseline="0" dirty="0" err="1"/>
              <a:t>hypothesise</a:t>
            </a:r>
            <a:r>
              <a:rPr lang="en-US" sz="900" u="none" baseline="0" dirty="0"/>
              <a:t> that </a:t>
            </a:r>
            <a:r>
              <a:rPr lang="en-US" sz="900" u="none" baseline="0" dirty="0" err="1"/>
              <a:t>cabotegravir</a:t>
            </a:r>
            <a:r>
              <a:rPr lang="en-US" sz="900" u="none" baseline="0" dirty="0"/>
              <a:t> will be superior to TDF/FTC for HIV prevention in women.</a:t>
            </a:r>
          </a:p>
          <a:p>
            <a:endParaRPr lang="en-US" sz="900" u="none" baseline="0" dirty="0"/>
          </a:p>
          <a:p>
            <a:r>
              <a:rPr lang="en-US" sz="900" u="none" baseline="0" dirty="0"/>
              <a:t>We will evaluate this in a phase III, open-label trial of </a:t>
            </a:r>
            <a:r>
              <a:rPr lang="en-US" sz="900" u="none" baseline="0" dirty="0" err="1"/>
              <a:t>cabotegravir</a:t>
            </a:r>
            <a:r>
              <a:rPr lang="en-US" sz="900" u="none" baseline="0" dirty="0"/>
              <a:t> compared to oral TDF/FTC in high risk from sub-Saharan Africa. The data from non-human primate studies and studies in HIV infected populations provide sufficient biological plausibility that </a:t>
            </a:r>
            <a:r>
              <a:rPr lang="en-US" sz="900" u="none" baseline="0" dirty="0" err="1"/>
              <a:t>cabotegravir</a:t>
            </a:r>
            <a:r>
              <a:rPr lang="en-US" sz="900" u="none" baseline="0" dirty="0"/>
              <a:t> has the potential to protect women against HIV</a:t>
            </a:r>
            <a:r>
              <a:rPr lang="en-US" u="none" baseline="0" dirty="0"/>
              <a:t>.</a:t>
            </a:r>
          </a:p>
          <a:p>
            <a:endParaRPr lang="en-US" u="none" baseline="0" dirty="0"/>
          </a:p>
          <a:p>
            <a:r>
              <a:rPr lang="en-US" sz="1200" kern="1200" dirty="0">
                <a:solidFill>
                  <a:schemeClr val="tx1"/>
                </a:solidFill>
                <a:effectLst/>
                <a:latin typeface="+mn-lt"/>
                <a:ea typeface="+mn-ea"/>
                <a:cs typeface="+mn-cs"/>
              </a:rPr>
              <a:t>TDF/FTC is</a:t>
            </a:r>
            <a:r>
              <a:rPr lang="en-US" sz="1200" kern="1200" baseline="0" dirty="0">
                <a:solidFill>
                  <a:schemeClr val="tx1"/>
                </a:solidFill>
                <a:effectLst/>
                <a:latin typeface="+mn-lt"/>
                <a:ea typeface="+mn-ea"/>
                <a:cs typeface="+mn-cs"/>
              </a:rPr>
              <a:t> currently the only </a:t>
            </a:r>
            <a:r>
              <a:rPr lang="en-US" sz="1200" kern="1200" dirty="0">
                <a:solidFill>
                  <a:schemeClr val="tx1"/>
                </a:solidFill>
                <a:effectLst/>
                <a:latin typeface="+mn-lt"/>
                <a:ea typeface="+mn-ea"/>
                <a:cs typeface="+mn-cs"/>
              </a:rPr>
              <a:t>approved as an agent for PrEP.  We consider</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appropriate</a:t>
            </a:r>
            <a:r>
              <a:rPr lang="en-US" sz="1200" kern="1200" baseline="0" dirty="0">
                <a:solidFill>
                  <a:schemeClr val="tx1"/>
                </a:solidFill>
                <a:effectLst/>
                <a:latin typeface="+mn-lt"/>
                <a:ea typeface="+mn-ea"/>
                <a:cs typeface="+mn-cs"/>
              </a:rPr>
              <a:t> therefore to have an TDF/FTC as an </a:t>
            </a:r>
            <a:r>
              <a:rPr lang="en-US" sz="1200" kern="1200" dirty="0">
                <a:solidFill>
                  <a:schemeClr val="tx1"/>
                </a:solidFill>
                <a:effectLst/>
                <a:latin typeface="+mn-lt"/>
                <a:ea typeface="+mn-ea"/>
                <a:cs typeface="+mn-cs"/>
              </a:rPr>
              <a:t>active comparator for CAB LA, an experimental PrEP agent. This approach </a:t>
            </a:r>
            <a:r>
              <a:rPr lang="en-US" sz="1200" kern="1200" baseline="0" dirty="0">
                <a:solidFill>
                  <a:schemeClr val="tx1"/>
                </a:solidFill>
                <a:effectLst/>
                <a:latin typeface="+mn-lt"/>
                <a:ea typeface="+mn-ea"/>
                <a:cs typeface="+mn-cs"/>
              </a:rPr>
              <a:t>supports the development </a:t>
            </a:r>
            <a:r>
              <a:rPr lang="en-US" sz="1200" kern="1200" dirty="0">
                <a:solidFill>
                  <a:schemeClr val="tx1"/>
                </a:solidFill>
                <a:effectLst/>
                <a:latin typeface="+mn-lt"/>
                <a:ea typeface="+mn-ea"/>
                <a:cs typeface="+mn-cs"/>
              </a:rPr>
              <a:t>pathway for a </a:t>
            </a:r>
            <a:r>
              <a:rPr lang="en-US" sz="1200" kern="1200" dirty="0" err="1">
                <a:solidFill>
                  <a:schemeClr val="tx1"/>
                </a:solidFill>
                <a:effectLst/>
                <a:latin typeface="+mn-lt"/>
                <a:ea typeface="+mn-ea"/>
                <a:cs typeface="+mn-cs"/>
              </a:rPr>
              <a:t>cabotegravir</a:t>
            </a:r>
            <a:r>
              <a:rPr lang="en-US" sz="1200" kern="1200" dirty="0">
                <a:solidFill>
                  <a:schemeClr val="tx1"/>
                </a:solidFill>
                <a:effectLst/>
                <a:latin typeface="+mn-lt"/>
                <a:ea typeface="+mn-ea"/>
                <a:cs typeface="+mn-cs"/>
              </a:rPr>
              <a:t> as a new PrEP agent</a:t>
            </a:r>
            <a:endParaRPr lang="en-US" u="none" baseline="0" dirty="0"/>
          </a:p>
          <a:p>
            <a:endParaRPr lang="en-US" u="none" dirty="0"/>
          </a:p>
        </p:txBody>
      </p:sp>
      <p:sp>
        <p:nvSpPr>
          <p:cNvPr id="4" name="Slide Number Placeholder 3"/>
          <p:cNvSpPr>
            <a:spLocks noGrp="1"/>
          </p:cNvSpPr>
          <p:nvPr>
            <p:ph type="sldNum" sz="quarter" idx="10"/>
          </p:nvPr>
        </p:nvSpPr>
        <p:spPr/>
        <p:txBody>
          <a:bodyPr/>
          <a:lstStyle/>
          <a:p>
            <a:fld id="{72BDCC0D-BF64-AB48-9C34-DE17F255209B}" type="slidenum">
              <a:rPr lang="en-US" smtClean="0"/>
              <a:t>18</a:t>
            </a:fld>
            <a:endParaRPr lang="en-US"/>
          </a:p>
        </p:txBody>
      </p:sp>
    </p:spTree>
    <p:extLst>
      <p:ext uri="{BB962C8B-B14F-4D97-AF65-F5344CB8AC3E}">
        <p14:creationId xmlns:p14="http://schemas.microsoft.com/office/powerpoint/2010/main" val="293238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t>19</a:t>
            </a:fld>
            <a:endParaRPr lang="en-US"/>
          </a:p>
        </p:txBody>
      </p:sp>
    </p:spTree>
    <p:extLst>
      <p:ext uri="{BB962C8B-B14F-4D97-AF65-F5344CB8AC3E}">
        <p14:creationId xmlns:p14="http://schemas.microsoft.com/office/powerpoint/2010/main" val="3992019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86767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a:t>
            </a:r>
            <a:r>
              <a:rPr lang="en-US" baseline="0" dirty="0"/>
              <a:t> support will be offered to everyone who joins the study and at each study visit.  Assessment of adherence to study product will be measured by self report and pill count.  There will be enhanced support provided to individuals who have trouble taking their pills.</a:t>
            </a:r>
          </a:p>
          <a:p>
            <a:endParaRPr lang="en-US" baseline="0" dirty="0"/>
          </a:p>
          <a:p>
            <a:r>
              <a:rPr lang="en-US" baseline="0" dirty="0"/>
              <a:t>Blood samples will be collected for monitoring.</a:t>
            </a:r>
          </a:p>
          <a:p>
            <a:r>
              <a:rPr lang="en-US" baseline="0" dirty="0"/>
              <a:t>Because this is a blinded trial this information cannot be provided to participants or staff.</a:t>
            </a:r>
          </a:p>
          <a:p>
            <a:r>
              <a:rPr lang="en-US" baseline="0" dirty="0"/>
              <a:t>This information will be provided to the DSMB who will use this information to help them interpret the progress on the study.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DA321-7DDB-4A99-BDD8-E93BC3689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36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 treatment-related findings in the 0.5 or 5mg/kg groups</a:t>
            </a:r>
          </a:p>
          <a:p>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22</a:t>
            </a:fld>
            <a:endParaRPr lang="en-US"/>
          </a:p>
        </p:txBody>
      </p:sp>
    </p:spTree>
    <p:extLst>
      <p:ext uri="{BB962C8B-B14F-4D97-AF65-F5344CB8AC3E}">
        <p14:creationId xmlns:p14="http://schemas.microsoft.com/office/powerpoint/2010/main" val="212075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the next three slides comes from </a:t>
            </a:r>
          </a:p>
          <a:p>
            <a:pPr marL="171450" indent="-171450">
              <a:buFont typeface="Arial" panose="020B0604020202020204" pitchFamily="34" charset="0"/>
              <a:buChar char="•"/>
            </a:pPr>
            <a:r>
              <a:rPr lang="en-US" dirty="0"/>
              <a:t>Hanscom, B., Janes, H. E., Guarino, P. D., Huang, Y., Brown, E. R., Chen, Y. Q., … Donnell, D. J. (2016). Preventing HIV-1 Infection in Women using Oral Pre-Exposure Prophylaxis: A Meta-analysis of Current Evidence. Journal of Acquired Immune Deficiency Syndromes (1999), 73(5), 606–608. http://doi.org/10.1097/QAI.0000000000001160</a:t>
            </a:r>
          </a:p>
          <a:p>
            <a:pPr marL="171450" indent="-171450">
              <a:buFont typeface="Arial" panose="020B0604020202020204" pitchFamily="34" charset="0"/>
              <a:buChar char="•"/>
            </a:pPr>
            <a:r>
              <a:rPr lang="en-US" dirty="0"/>
              <a:t>Fonner, V. A., Dalglish, S. L., Kennedy, C. E., </a:t>
            </a:r>
            <a:r>
              <a:rPr lang="en-US" dirty="0" err="1"/>
              <a:t>Baggaley</a:t>
            </a:r>
            <a:r>
              <a:rPr lang="en-US" dirty="0"/>
              <a:t>, R., O’Reilly, K. R., </a:t>
            </a:r>
            <a:r>
              <a:rPr lang="en-US" dirty="0" err="1"/>
              <a:t>Koechlin</a:t>
            </a:r>
            <a:r>
              <a:rPr lang="en-US" dirty="0"/>
              <a:t>, F. M., … Grant, R. M. (2016). Effectiveness and safety of oral HIV </a:t>
            </a:r>
            <a:r>
              <a:rPr lang="en-US" dirty="0" err="1"/>
              <a:t>preexposure</a:t>
            </a:r>
            <a:r>
              <a:rPr lang="en-US" dirty="0"/>
              <a:t> prophylaxis for all populations. AIDS (London, England), 30(12), 1973–1983. http://doi.org/10.1097/QAD.0000000000001145 </a:t>
            </a:r>
          </a:p>
          <a:p>
            <a:endParaRPr lang="en-US" dirty="0"/>
          </a:p>
          <a:p>
            <a:r>
              <a:rPr lang="en-US" dirty="0"/>
              <a:t>Adherence refers to how well an individual follows guidelines. How well </a:t>
            </a:r>
            <a:r>
              <a:rPr lang="en-US" dirty="0" err="1"/>
              <a:t>PrEP</a:t>
            </a:r>
            <a:r>
              <a:rPr lang="en-US" dirty="0"/>
              <a:t> works depends on how regularly participants used </a:t>
            </a:r>
            <a:r>
              <a:rPr lang="en-US" dirty="0" err="1"/>
              <a:t>PrEP</a:t>
            </a:r>
            <a:r>
              <a:rPr lang="en-US" dirty="0"/>
              <a:t>, with greater protection for those who took the pills as prescribed.  Low adherence reduces the effectiveness of PrEP. ADDED </a:t>
            </a:r>
            <a:r>
              <a:rPr lang="en-ZA" dirty="0"/>
              <a:t>We are able to measure</a:t>
            </a:r>
            <a:r>
              <a:rPr lang="en-ZA" baseline="0" dirty="0"/>
              <a:t> drug levels in the blood. In the trials we saw that those with </a:t>
            </a:r>
            <a:r>
              <a:rPr lang="en-ZA" dirty="0"/>
              <a:t>detectable drug in their blood (not all did) had high levels of protection from</a:t>
            </a:r>
            <a:r>
              <a:rPr lang="en-ZA" baseline="0" dirty="0"/>
              <a:t> HIV.</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DA321-7DDB-4A99-BDD8-E93BC3689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704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Risk minimised by pregnancy testing at each visit and requirement for effective contraceptive use</a:t>
            </a:r>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4785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The GLS mean ratios and 90% CIs for the differences in steady‐state AUC</a:t>
            </a:r>
            <a:r>
              <a:rPr lang="en-ZA" sz="1200" b="0" i="0" kern="1200" baseline="-25000" dirty="0">
                <a:solidFill>
                  <a:schemeClr val="tx1"/>
                </a:solidFill>
                <a:effectLst/>
                <a:latin typeface="+mn-lt"/>
                <a:ea typeface="+mn-ea"/>
                <a:cs typeface="+mn-cs"/>
              </a:rPr>
              <a:t>0–τ</a:t>
            </a:r>
            <a:r>
              <a:rPr lang="en-ZA" sz="1200" b="0" i="0" kern="1200" dirty="0">
                <a:solidFill>
                  <a:schemeClr val="tx1"/>
                </a:solidFill>
                <a:effectLst/>
                <a:latin typeface="+mn-lt"/>
                <a:ea typeface="+mn-ea"/>
                <a:cs typeface="+mn-cs"/>
              </a:rPr>
              <a:t>, </a:t>
            </a:r>
            <a:r>
              <a:rPr lang="en-ZA" sz="1200" b="0" i="0" kern="1200" dirty="0" err="1">
                <a:solidFill>
                  <a:schemeClr val="tx1"/>
                </a:solidFill>
                <a:effectLst/>
                <a:latin typeface="+mn-lt"/>
                <a:ea typeface="+mn-ea"/>
                <a:cs typeface="+mn-cs"/>
              </a:rPr>
              <a:t>C</a:t>
            </a:r>
            <a:r>
              <a:rPr lang="en-ZA" sz="1200" b="0" i="0" kern="1200" baseline="-25000" dirty="0" err="1">
                <a:solidFill>
                  <a:schemeClr val="tx1"/>
                </a:solidFill>
                <a:effectLst/>
                <a:latin typeface="+mn-lt"/>
                <a:ea typeface="+mn-ea"/>
                <a:cs typeface="+mn-cs"/>
              </a:rPr>
              <a:t>max</a:t>
            </a:r>
            <a:r>
              <a:rPr lang="en-ZA" sz="1200" b="0" i="0" kern="1200" dirty="0">
                <a:solidFill>
                  <a:schemeClr val="tx1"/>
                </a:solidFill>
                <a:effectLst/>
                <a:latin typeface="+mn-lt"/>
                <a:ea typeface="+mn-ea"/>
                <a:cs typeface="+mn-cs"/>
              </a:rPr>
              <a:t>, and </a:t>
            </a:r>
            <a:r>
              <a:rPr lang="en-ZA" sz="1200" b="0" i="0" kern="1200" dirty="0" err="1">
                <a:solidFill>
                  <a:schemeClr val="tx1"/>
                </a:solidFill>
                <a:effectLst/>
                <a:latin typeface="+mn-lt"/>
                <a:ea typeface="+mn-ea"/>
                <a:cs typeface="+mn-cs"/>
              </a:rPr>
              <a:t>C</a:t>
            </a:r>
            <a:r>
              <a:rPr lang="en-ZA" sz="1200" b="0" i="0" kern="1200" baseline="-25000" dirty="0" err="1">
                <a:solidFill>
                  <a:schemeClr val="tx1"/>
                </a:solidFill>
                <a:effectLst/>
                <a:latin typeface="+mn-lt"/>
                <a:ea typeface="+mn-ea"/>
                <a:cs typeface="+mn-cs"/>
              </a:rPr>
              <a:t>τ</a:t>
            </a:r>
            <a:r>
              <a:rPr lang="en-ZA" sz="1200" b="0" i="0" kern="1200" dirty="0">
                <a:solidFill>
                  <a:schemeClr val="tx1"/>
                </a:solidFill>
                <a:effectLst/>
                <a:latin typeface="+mn-lt"/>
                <a:ea typeface="+mn-ea"/>
                <a:cs typeface="+mn-cs"/>
              </a:rPr>
              <a:t> between test (LNG/EO + CAB) and reference (LNG/EO alone) treatments were each within the limits of 0.80–1.25, confirming a lack of </a:t>
            </a:r>
            <a:r>
              <a:rPr lang="en-ZA" sz="1200" b="0" i="0" kern="1200" dirty="0" err="1">
                <a:solidFill>
                  <a:schemeClr val="tx1"/>
                </a:solidFill>
                <a:effectLst/>
                <a:latin typeface="+mn-lt"/>
                <a:ea typeface="+mn-ea"/>
                <a:cs typeface="+mn-cs"/>
              </a:rPr>
              <a:t>pharmacokinetically</a:t>
            </a:r>
            <a:r>
              <a:rPr lang="en-ZA" sz="1200" b="0" i="0" kern="1200" dirty="0">
                <a:solidFill>
                  <a:schemeClr val="tx1"/>
                </a:solidFill>
                <a:effectLst/>
                <a:latin typeface="+mn-lt"/>
                <a:ea typeface="+mn-ea"/>
                <a:cs typeface="+mn-cs"/>
              </a:rPr>
              <a:t> significant interaction between CAB and LNG or EO</a:t>
            </a:r>
          </a:p>
          <a:p>
            <a:r>
              <a:rPr lang="en-ZA" sz="1200" b="0" i="0" kern="1200" dirty="0">
                <a:solidFill>
                  <a:schemeClr val="tx1"/>
                </a:solidFill>
                <a:effectLst/>
                <a:latin typeface="+mn-lt"/>
                <a:ea typeface="+mn-ea"/>
                <a:cs typeface="+mn-cs"/>
              </a:rPr>
              <a:t>Although the metabolic pathways for such products are complex and vary somewhat from EO and LNG, the current results, in conjunction with CAB being neither a significant inhibitor nor inducer of CYP or UGT isoenzymes at clinically relevant concentrations, support CAB use with caution with other combination or progestin‐only oral or injectable contraceptives. </a:t>
            </a:r>
          </a:p>
          <a:p>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In vitro and clinical data suggest that </a:t>
            </a:r>
            <a:r>
              <a:rPr lang="en-ZA" sz="1200" b="0" i="0" kern="1200" dirty="0" err="1">
                <a:solidFill>
                  <a:schemeClr val="tx1"/>
                </a:solidFill>
                <a:effectLst/>
                <a:latin typeface="+mn-lt"/>
                <a:ea typeface="+mn-ea"/>
                <a:cs typeface="+mn-cs"/>
              </a:rPr>
              <a:t>cabotegravir</a:t>
            </a:r>
            <a:r>
              <a:rPr lang="en-ZA" sz="1200" b="0" i="0" kern="1200" dirty="0">
                <a:solidFill>
                  <a:schemeClr val="tx1"/>
                </a:solidFill>
                <a:effectLst/>
                <a:latin typeface="+mn-lt"/>
                <a:ea typeface="+mn-ea"/>
                <a:cs typeface="+mn-cs"/>
              </a:rPr>
              <a:t> (CAB) is unlikely to cause or be subject to clinically significant drug interactions with the components of hormonal contraceptives. </a:t>
            </a:r>
            <a:r>
              <a:rPr lang="en-ZA" sz="1200" b="0" i="0" kern="1200" dirty="0" err="1">
                <a:solidFill>
                  <a:schemeClr val="tx1"/>
                </a:solidFill>
                <a:effectLst/>
                <a:latin typeface="+mn-lt"/>
                <a:ea typeface="+mn-ea"/>
                <a:cs typeface="+mn-cs"/>
              </a:rPr>
              <a:t>Cabotegravir</a:t>
            </a:r>
            <a:r>
              <a:rPr lang="en-ZA" sz="1200" b="0" i="0" kern="1200" dirty="0">
                <a:solidFill>
                  <a:schemeClr val="tx1"/>
                </a:solidFill>
                <a:effectLst/>
                <a:latin typeface="+mn-lt"/>
                <a:ea typeface="+mn-ea"/>
                <a:cs typeface="+mn-cs"/>
              </a:rPr>
              <a:t> is primarily</a:t>
            </a:r>
          </a:p>
          <a:p>
            <a:r>
              <a:rPr lang="en-ZA" sz="1200" b="0" i="0" kern="1200" dirty="0">
                <a:solidFill>
                  <a:schemeClr val="tx1"/>
                </a:solidFill>
                <a:effectLst/>
                <a:latin typeface="+mn-lt"/>
                <a:ea typeface="+mn-ea"/>
                <a:cs typeface="+mn-cs"/>
              </a:rPr>
              <a:t>metabolized by uridine diphosphate glucuronosyltransferase</a:t>
            </a:r>
          </a:p>
          <a:p>
            <a:r>
              <a:rPr lang="en-ZA" sz="1200" b="0" i="0" kern="1200" dirty="0">
                <a:solidFill>
                  <a:schemeClr val="tx1"/>
                </a:solidFill>
                <a:effectLst/>
                <a:latin typeface="+mn-lt"/>
                <a:ea typeface="+mn-ea"/>
                <a:cs typeface="+mn-cs"/>
              </a:rPr>
              <a:t>(UGT) 1A1 with a minor contribution by UGT 1A9 [6]. At</a:t>
            </a:r>
          </a:p>
          <a:p>
            <a:r>
              <a:rPr lang="en-ZA" sz="1200" b="0" i="0" kern="1200" dirty="0">
                <a:solidFill>
                  <a:schemeClr val="tx1"/>
                </a:solidFill>
                <a:effectLst/>
                <a:latin typeface="+mn-lt"/>
                <a:ea typeface="+mn-ea"/>
                <a:cs typeface="+mn-cs"/>
              </a:rPr>
              <a:t>clinically relevant concentrations, CAB does not inhibit or</a:t>
            </a:r>
          </a:p>
          <a:p>
            <a:r>
              <a:rPr lang="en-ZA" sz="1200" b="0" i="0" kern="1200" dirty="0">
                <a:solidFill>
                  <a:schemeClr val="tx1"/>
                </a:solidFill>
                <a:effectLst/>
                <a:latin typeface="+mn-lt"/>
                <a:ea typeface="+mn-ea"/>
                <a:cs typeface="+mn-cs"/>
              </a:rPr>
              <a:t>induce the major cytochrome P450 (CYP) or UGT enzymes</a:t>
            </a:r>
          </a:p>
          <a:p>
            <a:r>
              <a:rPr lang="en-ZA" sz="1200" b="0" i="0" kern="1200" dirty="0">
                <a:solidFill>
                  <a:schemeClr val="tx1"/>
                </a:solidFill>
                <a:effectLst/>
                <a:latin typeface="+mn-lt"/>
                <a:ea typeface="+mn-ea"/>
                <a:cs typeface="+mn-cs"/>
              </a:rPr>
              <a:t>in vitro</a:t>
            </a:r>
          </a:p>
          <a:p>
            <a:r>
              <a:rPr lang="en-ZA" sz="1200" b="0" i="0" kern="1200" dirty="0">
                <a:solidFill>
                  <a:schemeClr val="tx1"/>
                </a:solidFill>
                <a:effectLst/>
                <a:latin typeface="+mn-lt"/>
                <a:ea typeface="+mn-ea"/>
                <a:cs typeface="+mn-cs"/>
              </a:rPr>
              <a:t>and had no </a:t>
            </a:r>
            <a:r>
              <a:rPr lang="en-ZA" sz="1200" b="0" i="0" kern="1200" dirty="0" err="1">
                <a:solidFill>
                  <a:schemeClr val="tx1"/>
                </a:solidFill>
                <a:effectLst/>
                <a:latin typeface="+mn-lt"/>
                <a:ea typeface="+mn-ea"/>
                <a:cs typeface="+mn-cs"/>
              </a:rPr>
              <a:t>signi</a:t>
            </a:r>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fi</a:t>
            </a:r>
          </a:p>
          <a:p>
            <a:r>
              <a:rPr lang="en-ZA" sz="1200" b="0" i="0" kern="1200" dirty="0">
                <a:solidFill>
                  <a:schemeClr val="tx1"/>
                </a:solidFill>
                <a:effectLst/>
                <a:latin typeface="+mn-lt"/>
                <a:ea typeface="+mn-ea"/>
                <a:cs typeface="+mn-cs"/>
              </a:rPr>
              <a:t>cant effect on the pharmacokinetics</a:t>
            </a:r>
          </a:p>
          <a:p>
            <a:r>
              <a:rPr lang="en-ZA" sz="1200" b="0" i="0" kern="1200" dirty="0">
                <a:solidFill>
                  <a:schemeClr val="tx1"/>
                </a:solidFill>
                <a:effectLst/>
                <a:latin typeface="+mn-lt"/>
                <a:ea typeface="+mn-ea"/>
                <a:cs typeface="+mn-cs"/>
              </a:rPr>
              <a:t>(PK) of midazolam, a sensitive CYP3A4 probe substrate</a:t>
            </a:r>
          </a:p>
          <a:p>
            <a:endParaRPr lang="en-ZA" sz="1200" b="0" i="0" kern="1200" dirty="0">
              <a:solidFill>
                <a:schemeClr val="tx1"/>
              </a:solidFill>
              <a:effectLst/>
              <a:latin typeface="+mn-lt"/>
              <a:ea typeface="+mn-ea"/>
              <a:cs typeface="+mn-cs"/>
            </a:endParaRPr>
          </a:p>
          <a:p>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However, before this present study, it was unknown if</a:t>
            </a:r>
          </a:p>
          <a:p>
            <a:r>
              <a:rPr lang="en-ZA" sz="1200" b="0" i="0" kern="1200" dirty="0">
                <a:solidFill>
                  <a:schemeClr val="tx1"/>
                </a:solidFill>
                <a:effectLst/>
                <a:latin typeface="+mn-lt"/>
                <a:ea typeface="+mn-ea"/>
                <a:cs typeface="+mn-cs"/>
              </a:rPr>
              <a:t>CAB would impact the pharmacokinetic (PK) pro</a:t>
            </a:r>
          </a:p>
          <a:p>
            <a:r>
              <a:rPr lang="en-ZA" sz="1200" b="0" i="0" kern="1200" dirty="0">
                <a:solidFill>
                  <a:schemeClr val="tx1"/>
                </a:solidFill>
                <a:effectLst/>
                <a:latin typeface="+mn-lt"/>
                <a:ea typeface="+mn-ea"/>
                <a:cs typeface="+mn-cs"/>
              </a:rPr>
              <a:t>fi</a:t>
            </a:r>
          </a:p>
          <a:p>
            <a:r>
              <a:rPr lang="en-ZA" sz="1200" b="0" i="0" kern="1200" dirty="0">
                <a:solidFill>
                  <a:schemeClr val="tx1"/>
                </a:solidFill>
                <a:effectLst/>
                <a:latin typeface="+mn-lt"/>
                <a:ea typeface="+mn-ea"/>
                <a:cs typeface="+mn-cs"/>
              </a:rPr>
              <a:t>le of </a:t>
            </a:r>
            <a:r>
              <a:rPr lang="en-ZA" sz="1200" b="0" i="0" kern="1200" dirty="0" err="1">
                <a:solidFill>
                  <a:schemeClr val="tx1"/>
                </a:solidFill>
                <a:effectLst/>
                <a:latin typeface="+mn-lt"/>
                <a:ea typeface="+mn-ea"/>
                <a:cs typeface="+mn-cs"/>
              </a:rPr>
              <a:t>levonorgestrel</a:t>
            </a:r>
            <a:r>
              <a:rPr lang="en-ZA" sz="1200" b="0" i="0" kern="1200" dirty="0">
                <a:solidFill>
                  <a:schemeClr val="tx1"/>
                </a:solidFill>
                <a:effectLst/>
                <a:latin typeface="+mn-lt"/>
                <a:ea typeface="+mn-ea"/>
                <a:cs typeface="+mn-cs"/>
              </a:rPr>
              <a:t>/</a:t>
            </a:r>
            <a:r>
              <a:rPr lang="en-ZA" sz="1200" b="0" i="0" kern="1200" dirty="0" err="1">
                <a:solidFill>
                  <a:schemeClr val="tx1"/>
                </a:solidFill>
                <a:effectLst/>
                <a:latin typeface="+mn-lt"/>
                <a:ea typeface="+mn-ea"/>
                <a:cs typeface="+mn-cs"/>
              </a:rPr>
              <a:t>ethinyl</a:t>
            </a:r>
            <a:r>
              <a:rPr lang="en-ZA" sz="1200" b="0" i="0" kern="1200" dirty="0">
                <a:solidFill>
                  <a:schemeClr val="tx1"/>
                </a:solidFill>
                <a:effectLst/>
                <a:latin typeface="+mn-lt"/>
                <a:ea typeface="+mn-ea"/>
                <a:cs typeface="+mn-cs"/>
              </a:rPr>
              <a:t> </a:t>
            </a:r>
            <a:r>
              <a:rPr lang="en-ZA" sz="1200" b="0" i="0" kern="1200" dirty="0" err="1">
                <a:solidFill>
                  <a:schemeClr val="tx1"/>
                </a:solidFill>
                <a:effectLst/>
                <a:latin typeface="+mn-lt"/>
                <a:ea typeface="+mn-ea"/>
                <a:cs typeface="+mn-cs"/>
              </a:rPr>
              <a:t>oestradiol</a:t>
            </a:r>
            <a:r>
              <a:rPr lang="en-ZA" sz="1200" b="0" i="0" kern="1200" dirty="0">
                <a:solidFill>
                  <a:schemeClr val="tx1"/>
                </a:solidFill>
                <a:effectLst/>
                <a:latin typeface="+mn-lt"/>
                <a:ea typeface="+mn-ea"/>
                <a:cs typeface="+mn-cs"/>
              </a:rPr>
              <a:t> (LNG/EO) in healthy female</a:t>
            </a:r>
          </a:p>
          <a:p>
            <a:r>
              <a:rPr lang="en-ZA" sz="1200" b="0" i="0" kern="1200" dirty="0">
                <a:solidFill>
                  <a:schemeClr val="tx1"/>
                </a:solidFill>
                <a:effectLst/>
                <a:latin typeface="+mn-lt"/>
                <a:ea typeface="+mn-ea"/>
                <a:cs typeface="+mn-cs"/>
              </a:rPr>
              <a:t>volunteers.</a:t>
            </a:r>
          </a:p>
          <a:p>
            <a:r>
              <a:rPr lang="en-ZA" sz="1200" b="0" i="0" kern="1200" dirty="0">
                <a:solidFill>
                  <a:schemeClr val="tx1"/>
                </a:solidFill>
                <a:effectLst/>
                <a:latin typeface="+mn-lt"/>
                <a:ea typeface="+mn-ea"/>
                <a:cs typeface="+mn-cs"/>
              </a:rPr>
              <a:t>WHAT THIS STUDY ADDS</a:t>
            </a:r>
          </a:p>
          <a:p>
            <a:r>
              <a:rPr lang="en-ZA" sz="1200" b="0" i="0" kern="1200" dirty="0">
                <a:solidFill>
                  <a:schemeClr val="tx1"/>
                </a:solidFill>
                <a:effectLst/>
                <a:latin typeface="+mn-lt"/>
                <a:ea typeface="+mn-ea"/>
                <a:cs typeface="+mn-cs"/>
              </a:rPr>
              <a:t>•</a:t>
            </a:r>
          </a:p>
          <a:p>
            <a:r>
              <a:rPr lang="en-ZA" sz="1200" b="0" i="0" kern="1200" dirty="0">
                <a:solidFill>
                  <a:schemeClr val="tx1"/>
                </a:solidFill>
                <a:effectLst/>
                <a:latin typeface="+mn-lt"/>
                <a:ea typeface="+mn-ea"/>
                <a:cs typeface="+mn-cs"/>
              </a:rPr>
              <a:t>Repeat doses of oral CAB had no </a:t>
            </a:r>
            <a:r>
              <a:rPr lang="en-ZA" sz="1200" b="0" i="0" kern="1200" dirty="0" err="1">
                <a:solidFill>
                  <a:schemeClr val="tx1"/>
                </a:solidFill>
                <a:effectLst/>
                <a:latin typeface="+mn-lt"/>
                <a:ea typeface="+mn-ea"/>
                <a:cs typeface="+mn-cs"/>
              </a:rPr>
              <a:t>signi</a:t>
            </a:r>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fi</a:t>
            </a:r>
          </a:p>
          <a:p>
            <a:r>
              <a:rPr lang="en-ZA" sz="1200" b="0" i="0" kern="1200" dirty="0">
                <a:solidFill>
                  <a:schemeClr val="tx1"/>
                </a:solidFill>
                <a:effectLst/>
                <a:latin typeface="+mn-lt"/>
                <a:ea typeface="+mn-ea"/>
                <a:cs typeface="+mn-cs"/>
              </a:rPr>
              <a:t>cant effect on the PK of LNG/EO, and steady-state CAB PK parameters were similar</a:t>
            </a:r>
          </a:p>
          <a:p>
            <a:r>
              <a:rPr lang="en-ZA" sz="1200" b="0" i="0" kern="1200" dirty="0">
                <a:solidFill>
                  <a:schemeClr val="tx1"/>
                </a:solidFill>
                <a:effectLst/>
                <a:latin typeface="+mn-lt"/>
                <a:ea typeface="+mn-ea"/>
                <a:cs typeface="+mn-cs"/>
              </a:rPr>
              <a:t>to previous estimates.</a:t>
            </a:r>
          </a:p>
          <a:p>
            <a:r>
              <a:rPr lang="en-ZA" sz="1200" b="0" i="0" kern="1200" dirty="0">
                <a:solidFill>
                  <a:schemeClr val="tx1"/>
                </a:solidFill>
                <a:effectLst/>
                <a:latin typeface="+mn-lt"/>
                <a:ea typeface="+mn-ea"/>
                <a:cs typeface="+mn-cs"/>
              </a:rPr>
              <a:t>•</a:t>
            </a:r>
          </a:p>
          <a:p>
            <a:r>
              <a:rPr lang="en-ZA" sz="1200" b="0" i="0" kern="1200" dirty="0">
                <a:solidFill>
                  <a:schemeClr val="tx1"/>
                </a:solidFill>
                <a:effectLst/>
                <a:latin typeface="+mn-lt"/>
                <a:ea typeface="+mn-ea"/>
                <a:cs typeface="+mn-cs"/>
              </a:rPr>
              <a:t>This supports </a:t>
            </a:r>
            <a:r>
              <a:rPr lang="en-ZA" sz="1200" b="0" i="0" kern="1200" dirty="0" err="1">
                <a:solidFill>
                  <a:schemeClr val="tx1"/>
                </a:solidFill>
                <a:effectLst/>
                <a:latin typeface="+mn-lt"/>
                <a:ea typeface="+mn-ea"/>
                <a:cs typeface="+mn-cs"/>
              </a:rPr>
              <a:t>coadministration</a:t>
            </a:r>
            <a:r>
              <a:rPr lang="en-ZA" sz="1200" b="0" i="0" kern="1200" dirty="0">
                <a:solidFill>
                  <a:schemeClr val="tx1"/>
                </a:solidFill>
                <a:effectLst/>
                <a:latin typeface="+mn-lt"/>
                <a:ea typeface="+mn-ea"/>
                <a:cs typeface="+mn-cs"/>
              </a:rPr>
              <a:t> of CAB with LNG/EO</a:t>
            </a:r>
          </a:p>
          <a:p>
            <a:r>
              <a:rPr lang="en-ZA" sz="1200" b="0" i="0" kern="1200" dirty="0">
                <a:solidFill>
                  <a:schemeClr val="tx1"/>
                </a:solidFill>
                <a:effectLst/>
                <a:latin typeface="+mn-lt"/>
                <a:ea typeface="+mn-ea"/>
                <a:cs typeface="+mn-cs"/>
              </a:rPr>
              <a:t>–</a:t>
            </a:r>
          </a:p>
          <a:p>
            <a:r>
              <a:rPr lang="en-ZA" sz="1200" b="0" i="0" kern="1200" dirty="0">
                <a:solidFill>
                  <a:schemeClr val="tx1"/>
                </a:solidFill>
                <a:effectLst/>
                <a:latin typeface="+mn-lt"/>
                <a:ea typeface="+mn-ea"/>
                <a:cs typeface="+mn-cs"/>
              </a:rPr>
              <a:t>containing oral contraceptives.</a:t>
            </a:r>
          </a:p>
          <a:p>
            <a:r>
              <a:rPr lang="en-ZA" sz="1200" b="0" i="0" kern="1200" dirty="0">
                <a:solidFill>
                  <a:schemeClr val="tx1"/>
                </a:solidFill>
                <a:effectLst/>
                <a:latin typeface="+mn-lt"/>
                <a:ea typeface="+mn-ea"/>
                <a:cs typeface="+mn-cs"/>
              </a:rPr>
              <a:t>•</a:t>
            </a:r>
          </a:p>
          <a:p>
            <a:r>
              <a:rPr lang="en-ZA" sz="1200" b="0" i="0" kern="1200" dirty="0">
                <a:solidFill>
                  <a:schemeClr val="tx1"/>
                </a:solidFill>
                <a:effectLst/>
                <a:latin typeface="+mn-lt"/>
                <a:ea typeface="+mn-ea"/>
                <a:cs typeface="+mn-cs"/>
              </a:rPr>
              <a:t>Metabolic and excretory pathways of oral and long-acting </a:t>
            </a:r>
            <a:r>
              <a:rPr lang="en-ZA" sz="1200" b="0" i="0" kern="1200" dirty="0" err="1">
                <a:solidFill>
                  <a:schemeClr val="tx1"/>
                </a:solidFill>
                <a:effectLst/>
                <a:latin typeface="+mn-lt"/>
                <a:ea typeface="+mn-ea"/>
                <a:cs typeface="+mn-cs"/>
              </a:rPr>
              <a:t>inj</a:t>
            </a:r>
            <a:endParaRPr lang="en-ZA" sz="1200" b="0" i="0" kern="1200" dirty="0">
              <a:solidFill>
                <a:schemeClr val="tx1"/>
              </a:solidFill>
              <a:effectLst/>
              <a:latin typeface="+mn-lt"/>
              <a:ea typeface="+mn-ea"/>
              <a:cs typeface="+mn-cs"/>
            </a:endParaRPr>
          </a:p>
          <a:p>
            <a:r>
              <a:rPr lang="en-ZA" sz="1200" b="0" i="0" kern="1200" dirty="0" err="1">
                <a:solidFill>
                  <a:schemeClr val="tx1"/>
                </a:solidFill>
                <a:effectLst/>
                <a:latin typeface="+mn-lt"/>
                <a:ea typeface="+mn-ea"/>
                <a:cs typeface="+mn-cs"/>
              </a:rPr>
              <a:t>ectable</a:t>
            </a:r>
            <a:r>
              <a:rPr lang="en-ZA" sz="1200" b="0" i="0" kern="1200" dirty="0">
                <a:solidFill>
                  <a:schemeClr val="tx1"/>
                </a:solidFill>
                <a:effectLst/>
                <a:latin typeface="+mn-lt"/>
                <a:ea typeface="+mn-ea"/>
                <a:cs typeface="+mn-cs"/>
              </a:rPr>
              <a:t> CAB are comparable, </a:t>
            </a:r>
            <a:r>
              <a:rPr lang="en-ZA" sz="1200" b="0" i="0" kern="1200" dirty="0" err="1">
                <a:solidFill>
                  <a:schemeClr val="tx1"/>
                </a:solidFill>
                <a:effectLst/>
                <a:latin typeface="+mn-lt"/>
                <a:ea typeface="+mn-ea"/>
                <a:cs typeface="+mn-cs"/>
              </a:rPr>
              <a:t>su</a:t>
            </a:r>
            <a:endParaRPr lang="en-ZA" sz="1200" b="0" i="0" kern="1200" dirty="0">
              <a:solidFill>
                <a:schemeClr val="tx1"/>
              </a:solidFill>
              <a:effectLst/>
              <a:latin typeface="+mn-lt"/>
              <a:ea typeface="+mn-ea"/>
              <a:cs typeface="+mn-cs"/>
            </a:endParaRPr>
          </a:p>
          <a:p>
            <a:r>
              <a:rPr lang="en-ZA" sz="1200" b="0" i="0" kern="1200" dirty="0" err="1">
                <a:solidFill>
                  <a:schemeClr val="tx1"/>
                </a:solidFill>
                <a:effectLst/>
                <a:latin typeface="+mn-lt"/>
                <a:ea typeface="+mn-ea"/>
                <a:cs typeface="+mn-cs"/>
              </a:rPr>
              <a:t>pporting</a:t>
            </a:r>
            <a:r>
              <a:rPr lang="en-ZA" sz="1200" b="0" i="0" kern="1200" dirty="0">
                <a:solidFill>
                  <a:schemeClr val="tx1"/>
                </a:solidFill>
                <a:effectLst/>
                <a:latin typeface="+mn-lt"/>
                <a:ea typeface="+mn-ea"/>
                <a:cs typeface="+mn-cs"/>
              </a:rPr>
              <a:t> extrapolation of</a:t>
            </a:r>
          </a:p>
          <a:p>
            <a:r>
              <a:rPr lang="en-ZA" sz="1200" b="0" i="0" kern="1200" dirty="0">
                <a:solidFill>
                  <a:schemeClr val="tx1"/>
                </a:solidFill>
                <a:effectLst/>
                <a:latin typeface="+mn-lt"/>
                <a:ea typeface="+mn-ea"/>
                <a:cs typeface="+mn-cs"/>
              </a:rPr>
              <a:t>these results to the long-acting formulation of CAB</a:t>
            </a:r>
          </a:p>
          <a:p>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24</a:t>
            </a:fld>
            <a:endParaRPr lang="en-US"/>
          </a:p>
        </p:txBody>
      </p:sp>
    </p:spTree>
    <p:extLst>
      <p:ext uri="{BB962C8B-B14F-4D97-AF65-F5344CB8AC3E}">
        <p14:creationId xmlns:p14="http://schemas.microsoft.com/office/powerpoint/2010/main" val="29010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and Operations Center (LOC):</a:t>
            </a:r>
          </a:p>
          <a:p>
            <a:r>
              <a:rPr lang="en-US" dirty="0"/>
              <a:t>Grant #: UM1AI068619</a:t>
            </a:r>
          </a:p>
          <a:p>
            <a:r>
              <a:rPr lang="en-US" dirty="0"/>
              <a:t> </a:t>
            </a:r>
          </a:p>
          <a:p>
            <a:r>
              <a:rPr lang="en-US" dirty="0"/>
              <a:t>Laboratory (LC): </a:t>
            </a:r>
          </a:p>
          <a:p>
            <a:r>
              <a:rPr lang="en-US" dirty="0"/>
              <a:t>Grant #:  UM1AI 068613</a:t>
            </a:r>
          </a:p>
          <a:p>
            <a:r>
              <a:rPr lang="en-US" dirty="0"/>
              <a:t> </a:t>
            </a:r>
          </a:p>
          <a:p>
            <a:r>
              <a:rPr lang="en-US" dirty="0"/>
              <a:t>Statistical and Data Management Center (SDMC):</a:t>
            </a:r>
          </a:p>
          <a:p>
            <a:r>
              <a:rPr lang="en-US" dirty="0"/>
              <a:t>Grant #:  UM1AI 068617</a:t>
            </a:r>
          </a:p>
          <a:p>
            <a:endParaRPr lang="en-US" dirty="0"/>
          </a:p>
          <a:p>
            <a:r>
              <a:rPr lang="en-US" dirty="0"/>
              <a:t>Please remove any award number not applicable to presented research</a:t>
            </a:r>
          </a:p>
        </p:txBody>
      </p:sp>
      <p:sp>
        <p:nvSpPr>
          <p:cNvPr id="4" name="Slide Number Placeholder 3"/>
          <p:cNvSpPr>
            <a:spLocks noGrp="1"/>
          </p:cNvSpPr>
          <p:nvPr>
            <p:ph type="sldNum" sz="quarter" idx="10"/>
          </p:nvPr>
        </p:nvSpPr>
        <p:spPr/>
        <p:txBody>
          <a:bodyPr/>
          <a:lstStyle/>
          <a:p>
            <a:fld id="{6A2DA321-7DDB-4A99-BDD8-E93BC3689245}" type="slidenum">
              <a:rPr lang="en-US" smtClean="0"/>
              <a:t>26</a:t>
            </a:fld>
            <a:endParaRPr lang="en-US"/>
          </a:p>
        </p:txBody>
      </p:sp>
    </p:spTree>
    <p:extLst>
      <p:ext uri="{BB962C8B-B14F-4D97-AF65-F5344CB8AC3E}">
        <p14:creationId xmlns:p14="http://schemas.microsoft.com/office/powerpoint/2010/main" val="2021555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ZA" sz="2400" b="0" i="0" u="none" strike="noStrike" kern="1200" baseline="0" dirty="0">
                <a:solidFill>
                  <a:schemeClr val="tx1"/>
                </a:solidFill>
                <a:latin typeface="+mn-lt"/>
                <a:ea typeface="+mn-ea"/>
                <a:cs typeface="+mn-cs"/>
              </a:rPr>
              <a:t>Efficacy was related to high and sustained plasma drug concentrations that remained above the PAIC 90 during the dosing cycles.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ZA" sz="24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ZA" sz="2400" b="0" i="0" u="none" strike="noStrike" kern="1200" baseline="0" dirty="0">
                <a:solidFill>
                  <a:schemeClr val="tx1"/>
                </a:solidFill>
                <a:latin typeface="+mn-lt"/>
                <a:ea typeface="+mn-ea"/>
                <a:cs typeface="+mn-cs"/>
              </a:rPr>
              <a:t>A third study in Chinese rhesus macaques not treated with DMPA and challenged weekly for up to 20 weeks suggested protection was consistent with drug levels 4 X PAIC (98% of animals protected).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ZA" sz="24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ZA" sz="2400" b="0" i="0" u="none" strike="noStrike" kern="1200" baseline="0" dirty="0">
                <a:solidFill>
                  <a:schemeClr val="tx1"/>
                </a:solidFill>
                <a:latin typeface="+mn-lt"/>
                <a:ea typeface="+mn-ea"/>
                <a:cs typeface="+mn-cs"/>
              </a:rPr>
              <a:t>These data support a relationship between plasma drug concentration and in vivo efficacy in macaques and provide a dosing range to target for protection in humans</a:t>
            </a:r>
          </a:p>
          <a:p>
            <a:pPr lvl="1"/>
            <a:endParaRPr lang="en-US" sz="2400" dirty="0"/>
          </a:p>
          <a:p>
            <a:pPr lvl="1"/>
            <a:endParaRPr lang="en-US" sz="2400" dirty="0"/>
          </a:p>
        </p:txBody>
      </p:sp>
      <p:sp>
        <p:nvSpPr>
          <p:cNvPr id="4" name="Slide Number Placeholder 3"/>
          <p:cNvSpPr>
            <a:spLocks noGrp="1"/>
          </p:cNvSpPr>
          <p:nvPr>
            <p:ph type="sldNum" sz="quarter" idx="10"/>
          </p:nvPr>
        </p:nvSpPr>
        <p:spPr/>
        <p:txBody>
          <a:bodyPr/>
          <a:lstStyle/>
          <a:p>
            <a:fld id="{6A2DA321-7DDB-4A99-BDD8-E93BC3689245}" type="slidenum">
              <a:rPr lang="en-US" smtClean="0"/>
              <a:t>28</a:t>
            </a:fld>
            <a:endParaRPr lang="en-US"/>
          </a:p>
        </p:txBody>
      </p:sp>
    </p:spTree>
    <p:extLst>
      <p:ext uri="{BB962C8B-B14F-4D97-AF65-F5344CB8AC3E}">
        <p14:creationId xmlns:p14="http://schemas.microsoft.com/office/powerpoint/2010/main" val="104624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While the clinical significance of tissue concentrations for systemically administered </a:t>
            </a:r>
            <a:r>
              <a:rPr lang="en-ZA" sz="1200" b="0" i="0" u="none" strike="noStrike" kern="1200" baseline="0" dirty="0" err="1">
                <a:solidFill>
                  <a:schemeClr val="tx1"/>
                </a:solidFill>
                <a:latin typeface="+mn-lt"/>
                <a:ea typeface="+mn-ea"/>
                <a:cs typeface="+mn-cs"/>
              </a:rPr>
              <a:t>antiretrovirals</a:t>
            </a:r>
            <a:r>
              <a:rPr lang="en-ZA" sz="1200" b="0" i="0" u="none" strike="noStrike" kern="1200" baseline="0" dirty="0">
                <a:solidFill>
                  <a:schemeClr val="tx1"/>
                </a:solidFill>
                <a:latin typeface="+mn-lt"/>
                <a:ea typeface="+mn-ea"/>
                <a:cs typeface="+mn-cs"/>
              </a:rPr>
              <a:t> is currently unknown; it is important to understand the relationship between plasma and tissue concentrations</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In this study evaluated plasma and tissue pharmacokinetics after single-dose administration of 744 LA administered by intramuscular</a:t>
            </a:r>
          </a:p>
          <a:p>
            <a:r>
              <a:rPr lang="en-ZA" sz="1200" b="0" i="0" u="none" strike="noStrike" kern="1200" baseline="0" dirty="0">
                <a:solidFill>
                  <a:schemeClr val="tx1"/>
                </a:solidFill>
                <a:latin typeface="+mn-lt"/>
                <a:ea typeface="+mn-ea"/>
                <a:cs typeface="+mn-cs"/>
              </a:rPr>
              <a:t>(IM)</a:t>
            </a:r>
          </a:p>
          <a:p>
            <a:r>
              <a:rPr lang="en-ZA" sz="1200" b="0" i="0" u="none" strike="noStrike" kern="1200" baseline="0" dirty="0">
                <a:solidFill>
                  <a:schemeClr val="tx1"/>
                </a:solidFill>
                <a:latin typeface="+mn-lt"/>
                <a:ea typeface="+mn-ea"/>
                <a:cs typeface="+mn-cs"/>
              </a:rPr>
              <a:t>The 800mg dose achieved mean concentrations above the PAIC90.</a:t>
            </a:r>
          </a:p>
          <a:p>
            <a:r>
              <a:rPr lang="en-ZA" sz="1200" b="0" i="0" u="none" strike="noStrike" kern="1200" baseline="0" dirty="0">
                <a:solidFill>
                  <a:schemeClr val="tx1"/>
                </a:solidFill>
                <a:latin typeface="+mn-lt"/>
                <a:ea typeface="+mn-ea"/>
                <a:cs typeface="+mn-cs"/>
              </a:rPr>
              <a:t>In subjects in whom rectal and </a:t>
            </a:r>
            <a:r>
              <a:rPr lang="en-ZA" sz="1200" b="0" i="0" u="none" strike="noStrike" kern="1200" baseline="0" dirty="0" err="1">
                <a:solidFill>
                  <a:schemeClr val="tx1"/>
                </a:solidFill>
                <a:latin typeface="+mn-lt"/>
                <a:ea typeface="+mn-ea"/>
                <a:cs typeface="+mn-cs"/>
              </a:rPr>
              <a:t>cervicovaginal</a:t>
            </a:r>
            <a:r>
              <a:rPr lang="en-ZA" sz="1200" b="0" i="0" u="none" strike="noStrike" kern="1200" baseline="0" dirty="0">
                <a:solidFill>
                  <a:schemeClr val="tx1"/>
                </a:solidFill>
                <a:latin typeface="+mn-lt"/>
                <a:ea typeface="+mn-ea"/>
                <a:cs typeface="+mn-cs"/>
              </a:rPr>
              <a:t> biopsies were collected either at weeks 2 and 8 or 4 and 12 after a single dose we see that tissue concentrations range from 8 to 28% of plasma concentrations.</a:t>
            </a:r>
          </a:p>
          <a:p>
            <a:r>
              <a:rPr lang="en-ZA" sz="1200" b="0" i="0" u="none" strike="noStrike" kern="1200" baseline="0" dirty="0">
                <a:solidFill>
                  <a:schemeClr val="tx1"/>
                </a:solidFill>
                <a:latin typeface="+mn-lt"/>
                <a:ea typeface="+mn-ea"/>
                <a:cs typeface="+mn-cs"/>
              </a:rPr>
              <a:t>This is not unexpected given the </a:t>
            </a:r>
            <a:r>
              <a:rPr lang="en-ZA" sz="1200" b="0" i="0" u="none" strike="noStrike" kern="1200" baseline="0" dirty="0" err="1">
                <a:solidFill>
                  <a:schemeClr val="tx1"/>
                </a:solidFill>
                <a:latin typeface="+mn-lt"/>
                <a:ea typeface="+mn-ea"/>
                <a:cs typeface="+mn-cs"/>
              </a:rPr>
              <a:t>the</a:t>
            </a:r>
            <a:r>
              <a:rPr lang="en-ZA" sz="1200" b="0" i="0" u="none" strike="noStrike" kern="1200" baseline="0" dirty="0">
                <a:solidFill>
                  <a:schemeClr val="tx1"/>
                </a:solidFill>
                <a:latin typeface="+mn-lt"/>
                <a:ea typeface="+mn-ea"/>
                <a:cs typeface="+mn-cs"/>
              </a:rPr>
              <a:t> high protein binding of </a:t>
            </a:r>
            <a:r>
              <a:rPr lang="en-ZA" sz="1200" b="0" i="0" u="none" strike="noStrike" kern="1200" baseline="0" dirty="0" err="1">
                <a:solidFill>
                  <a:schemeClr val="tx1"/>
                </a:solidFill>
                <a:latin typeface="+mn-lt"/>
                <a:ea typeface="+mn-ea"/>
                <a:cs typeface="+mn-cs"/>
              </a:rPr>
              <a:t>cabotegravir</a:t>
            </a:r>
            <a:r>
              <a:rPr lang="en-ZA" sz="1200" b="0" i="0" u="none" strike="noStrike" kern="1200" baseline="0" dirty="0">
                <a:solidFill>
                  <a:schemeClr val="tx1"/>
                </a:solidFill>
                <a:latin typeface="+mn-lt"/>
                <a:ea typeface="+mn-ea"/>
                <a:cs typeface="+mn-cs"/>
              </a:rPr>
              <a:t> </a:t>
            </a:r>
          </a:p>
          <a:p>
            <a:r>
              <a:rPr lang="en-ZA" sz="1200" b="0" i="0" u="none" strike="noStrike" kern="1200" baseline="0" dirty="0">
                <a:solidFill>
                  <a:schemeClr val="tx1"/>
                </a:solidFill>
                <a:latin typeface="+mn-lt"/>
                <a:ea typeface="+mn-ea"/>
                <a:cs typeface="+mn-cs"/>
              </a:rPr>
              <a:t>Importantly for cervical tissue, these concentrations were </a:t>
            </a:r>
            <a:r>
              <a:rPr lang="en-ZA" sz="1200" b="0" i="0" u="none" strike="noStrike" kern="1200" baseline="0" dirty="0" err="1">
                <a:solidFill>
                  <a:schemeClr val="tx1"/>
                </a:solidFill>
                <a:latin typeface="+mn-lt"/>
                <a:ea typeface="+mn-ea"/>
                <a:cs typeface="+mn-cs"/>
              </a:rPr>
              <a:t>were</a:t>
            </a:r>
            <a:r>
              <a:rPr lang="en-ZA" sz="1200" b="0" i="0" u="none" strike="noStrike" kern="1200" baseline="0" dirty="0">
                <a:solidFill>
                  <a:schemeClr val="tx1"/>
                </a:solidFill>
                <a:latin typeface="+mn-lt"/>
                <a:ea typeface="+mn-ea"/>
                <a:cs typeface="+mn-cs"/>
              </a:rPr>
              <a:t> approximately equivalent to 1 X PAIC suggesting that it is possible to achieve these the target exposure range in genital tissues with current proposed doses.</a:t>
            </a:r>
          </a:p>
        </p:txBody>
      </p:sp>
      <p:sp>
        <p:nvSpPr>
          <p:cNvPr id="4" name="Slide Number Placeholder 3"/>
          <p:cNvSpPr>
            <a:spLocks noGrp="1"/>
          </p:cNvSpPr>
          <p:nvPr>
            <p:ph type="sldNum" sz="quarter" idx="10"/>
          </p:nvPr>
        </p:nvSpPr>
        <p:spPr/>
        <p:txBody>
          <a:bodyPr/>
          <a:lstStyle/>
          <a:p>
            <a:fld id="{6A2DA321-7DDB-4A99-BDD8-E93BC3689245}" type="slidenum">
              <a:rPr lang="en-US" smtClean="0"/>
              <a:t>29</a:t>
            </a:fld>
            <a:endParaRPr lang="en-US"/>
          </a:p>
        </p:txBody>
      </p:sp>
    </p:spTree>
    <p:extLst>
      <p:ext uri="{BB962C8B-B14F-4D97-AF65-F5344CB8AC3E}">
        <p14:creationId xmlns:p14="http://schemas.microsoft.com/office/powerpoint/2010/main" val="369779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 can miss a dose of oral Truvada and still be protected from getting HIV by 90%. However, women need to take oral Truvada daily to maintain protection above 90%.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DA321-7DDB-4A99-BDD8-E93BC3689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393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Delivery systems for long acting </a:t>
            </a:r>
            <a:r>
              <a:rPr lang="en-US" dirty="0" err="1"/>
              <a:t>PrEP</a:t>
            </a:r>
            <a:r>
              <a:rPr lang="en-US" dirty="0"/>
              <a:t> options such as injectables could be key in addressing </a:t>
            </a:r>
            <a:r>
              <a:rPr lang="en-US" dirty="0" err="1"/>
              <a:t>PrEP</a:t>
            </a:r>
            <a:r>
              <a:rPr lang="en-US" dirty="0"/>
              <a:t> adherence issues for women who do not like to take pills.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DA321-7DDB-4A99-BDD8-E93BC3689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61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Cabotegravir</a:t>
            </a:r>
            <a:r>
              <a:rPr lang="en-US" sz="1200" kern="1200" dirty="0">
                <a:solidFill>
                  <a:schemeClr val="tx1"/>
                </a:solidFill>
                <a:effectLst/>
                <a:latin typeface="+mn-lt"/>
                <a:ea typeface="+mn-ea"/>
                <a:cs typeface="+mn-cs"/>
              </a:rPr>
              <a:t> is one such candidate</a:t>
            </a:r>
            <a:r>
              <a:rPr lang="en-US" sz="1200" kern="1200" baseline="0" dirty="0">
                <a:solidFill>
                  <a:schemeClr val="tx1"/>
                </a:solidFill>
                <a:effectLst/>
                <a:latin typeface="+mn-lt"/>
                <a:ea typeface="+mn-ea"/>
                <a:cs typeface="+mn-cs"/>
              </a:rPr>
              <a:t> agent.</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An </a:t>
            </a:r>
            <a:r>
              <a:rPr lang="en-US" sz="1200" kern="1200" baseline="0" dirty="0" err="1">
                <a:solidFill>
                  <a:schemeClr val="tx1"/>
                </a:solidFill>
                <a:effectLst/>
                <a:latin typeface="+mn-lt"/>
                <a:ea typeface="+mn-ea"/>
                <a:cs typeface="+mn-cs"/>
              </a:rPr>
              <a:t>integrase</a:t>
            </a:r>
            <a:r>
              <a:rPr lang="en-US" sz="1200" kern="1200" baseline="0" dirty="0">
                <a:solidFill>
                  <a:schemeClr val="tx1"/>
                </a:solidFill>
                <a:effectLst/>
                <a:latin typeface="+mn-lt"/>
                <a:ea typeface="+mn-ea"/>
                <a:cs typeface="+mn-cs"/>
              </a:rPr>
              <a:t> inhibitor, it is an analogue of dolutegravir an agent currently licensed for use in treatment</a:t>
            </a:r>
          </a:p>
          <a:p>
            <a:pPr marL="171450" indent="-171450">
              <a:buFont typeface="Arial" panose="020B0604020202020204" pitchFamily="34" charset="0"/>
              <a:buChar char="•"/>
            </a:pPr>
            <a:r>
              <a:rPr lang="en-US" sz="1200" kern="1200" baseline="0" dirty="0" err="1">
                <a:solidFill>
                  <a:schemeClr val="tx1"/>
                </a:solidFill>
                <a:effectLst/>
                <a:latin typeface="+mn-lt"/>
                <a:ea typeface="+mn-ea"/>
                <a:cs typeface="+mn-cs"/>
              </a:rPr>
              <a:t>Cabotegravir</a:t>
            </a:r>
            <a:r>
              <a:rPr lang="en-US" sz="1200" kern="1200" baseline="0" dirty="0">
                <a:solidFill>
                  <a:schemeClr val="tx1"/>
                </a:solidFill>
                <a:effectLst/>
                <a:latin typeface="+mn-lt"/>
                <a:ea typeface="+mn-ea"/>
                <a:cs typeface="+mn-cs"/>
              </a:rPr>
              <a:t> is </a:t>
            </a:r>
            <a:r>
              <a:rPr lang="en-US" sz="1200" kern="1200" baseline="0" dirty="0" err="1">
                <a:solidFill>
                  <a:schemeClr val="tx1"/>
                </a:solidFill>
                <a:effectLst/>
                <a:latin typeface="+mn-lt"/>
                <a:ea typeface="+mn-ea"/>
                <a:cs typeface="+mn-cs"/>
              </a:rPr>
              <a:t>favourable</a:t>
            </a:r>
            <a:r>
              <a:rPr lang="en-US" sz="1200" kern="1200" baseline="0" dirty="0">
                <a:solidFill>
                  <a:schemeClr val="tx1"/>
                </a:solidFill>
                <a:effectLst/>
                <a:latin typeface="+mn-lt"/>
                <a:ea typeface="+mn-ea"/>
                <a:cs typeface="+mn-cs"/>
              </a:rPr>
              <a:t> as a PrEP agent because has a high genetic barrier to resistance and a long half-life; its </a:t>
            </a:r>
            <a:r>
              <a:rPr lang="en-US" sz="1200" kern="1200" baseline="0" dirty="0" err="1">
                <a:solidFill>
                  <a:schemeClr val="tx1"/>
                </a:solidFill>
                <a:effectLst/>
                <a:latin typeface="+mn-lt"/>
                <a:ea typeface="+mn-ea"/>
                <a:cs typeface="+mn-cs"/>
              </a:rPr>
              <a:t>phyisco</a:t>
            </a:r>
            <a:r>
              <a:rPr lang="en-US" sz="1200" kern="1200" baseline="0" dirty="0">
                <a:solidFill>
                  <a:schemeClr val="tx1"/>
                </a:solidFill>
                <a:effectLst/>
                <a:latin typeface="+mn-lt"/>
                <a:ea typeface="+mn-ea"/>
                <a:cs typeface="+mn-cs"/>
              </a:rPr>
              <a:t>-chemical attributes allowed it to be </a:t>
            </a:r>
            <a:r>
              <a:rPr lang="en-US" sz="1200" kern="1200" baseline="0" dirty="0" err="1">
                <a:solidFill>
                  <a:schemeClr val="tx1"/>
                </a:solidFill>
                <a:effectLst/>
                <a:latin typeface="+mn-lt"/>
                <a:ea typeface="+mn-ea"/>
                <a:cs typeface="+mn-cs"/>
              </a:rPr>
              <a:t>nano</a:t>
            </a:r>
            <a:r>
              <a:rPr lang="en-US" sz="1200" kern="1200" baseline="0" dirty="0">
                <a:solidFill>
                  <a:schemeClr val="tx1"/>
                </a:solidFill>
                <a:effectLst/>
                <a:latin typeface="+mn-lt"/>
                <a:ea typeface="+mn-ea"/>
                <a:cs typeface="+mn-cs"/>
              </a:rPr>
              <a:t>-milled and developed as a </a:t>
            </a:r>
            <a:r>
              <a:rPr lang="en-US" sz="1200" kern="1200" baseline="0" dirty="0" err="1">
                <a:solidFill>
                  <a:schemeClr val="tx1"/>
                </a:solidFill>
                <a:effectLst/>
                <a:latin typeface="+mn-lt"/>
                <a:ea typeface="+mn-ea"/>
                <a:cs typeface="+mn-cs"/>
              </a:rPr>
              <a:t>nanosuspension</a:t>
            </a:r>
            <a:r>
              <a:rPr lang="en-US" sz="1200" kern="1200" baseline="0" dirty="0">
                <a:solidFill>
                  <a:schemeClr val="tx1"/>
                </a:solidFill>
                <a:effectLst/>
                <a:latin typeface="+mn-lt"/>
                <a:ea typeface="+mn-ea"/>
                <a:cs typeface="+mn-cs"/>
              </a:rPr>
              <a:t> for depot injection.</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The long half life makes it suitable for injection every 1-3 months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An oral formulation has also been developed for once daily dosing, as an oral lead in therapy to establish safety and tolerability in individuals prior to injection.</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781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39775"/>
            <a:ext cx="4940300" cy="37052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CAB injections prevented vaginal SHIV infection in two non-human primate models.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In one study DMPA pre-treated female rhesus </a:t>
            </a:r>
            <a:r>
              <a:rPr lang="en-ZA" sz="1200" b="0" i="0" u="none" strike="noStrike" kern="1200" baseline="0" dirty="0" err="1">
                <a:solidFill>
                  <a:schemeClr val="tx1"/>
                </a:solidFill>
                <a:latin typeface="+mn-lt"/>
                <a:ea typeface="+mn-ea"/>
                <a:cs typeface="+mn-cs"/>
              </a:rPr>
              <a:t>macques</a:t>
            </a:r>
            <a:r>
              <a:rPr lang="en-ZA" sz="1200" b="0" i="0" u="none" strike="noStrike" kern="1200" baseline="0" dirty="0">
                <a:solidFill>
                  <a:schemeClr val="tx1"/>
                </a:solidFill>
                <a:latin typeface="+mn-lt"/>
                <a:ea typeface="+mn-ea"/>
                <a:cs typeface="+mn-cs"/>
              </a:rPr>
              <a:t> (8 active and 4 controls), 6 of 8 female rhesus macaques who received </a:t>
            </a:r>
            <a:r>
              <a:rPr lang="en-ZA" sz="1200" b="0" i="0" u="none" strike="noStrike" kern="1200" baseline="0" dirty="0" err="1">
                <a:solidFill>
                  <a:schemeClr val="tx1"/>
                </a:solidFill>
                <a:latin typeface="+mn-lt"/>
                <a:ea typeface="+mn-ea"/>
                <a:cs typeface="+mn-cs"/>
              </a:rPr>
              <a:t>cabotegravir</a:t>
            </a:r>
            <a:r>
              <a:rPr lang="en-ZA" sz="1200" b="0" i="0" u="none" strike="noStrike" kern="1200" baseline="0" dirty="0">
                <a:solidFill>
                  <a:schemeClr val="tx1"/>
                </a:solidFill>
                <a:latin typeface="+mn-lt"/>
                <a:ea typeface="+mn-ea"/>
                <a:cs typeface="+mn-cs"/>
              </a:rPr>
              <a:t> injections at week 0 and week 4 comparable with an 800 mg dose in humans were protected against three high-dose SHIV challenges, whereas all control animals became infected after the first challenge (</a:t>
            </a:r>
            <a:r>
              <a:rPr lang="en-ZA" sz="1200" b="0" i="1" u="none" strike="noStrike" kern="1200" baseline="0" dirty="0">
                <a:solidFill>
                  <a:schemeClr val="tx1"/>
                </a:solidFill>
                <a:latin typeface="+mn-lt"/>
                <a:ea typeface="+mn-ea"/>
                <a:cs typeface="+mn-cs"/>
              </a:rPr>
              <a:t>P </a:t>
            </a:r>
            <a:r>
              <a:rPr lang="en-ZA" sz="1200" b="0" i="0" u="none" strike="noStrike" kern="1200" baseline="0" dirty="0">
                <a:solidFill>
                  <a:schemeClr val="tx1"/>
                </a:solidFill>
                <a:latin typeface="+mn-lt"/>
                <a:ea typeface="+mn-ea"/>
                <a:cs typeface="+mn-cs"/>
              </a:rPr>
              <a:t>= 0.0003, log-rank test).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In a second study in with pigtail macaques -which have a menstrual cycle similar to humans and do not require pre-treatment with DMPA – 12 female pigtail macaques (</a:t>
            </a:r>
            <a:r>
              <a:rPr lang="en-ZA" sz="1200" b="0" i="1" u="none" strike="noStrike" kern="1200" baseline="0" dirty="0">
                <a:solidFill>
                  <a:schemeClr val="tx1"/>
                </a:solidFill>
                <a:latin typeface="+mn-lt"/>
                <a:ea typeface="+mn-ea"/>
                <a:cs typeface="+mn-cs"/>
              </a:rPr>
              <a:t>n </a:t>
            </a:r>
            <a:r>
              <a:rPr lang="en-ZA" sz="1200" b="0" i="0" u="none" strike="noStrike" kern="1200" baseline="0" dirty="0">
                <a:solidFill>
                  <a:schemeClr val="tx1"/>
                </a:solidFill>
                <a:latin typeface="+mn-lt"/>
                <a:ea typeface="+mn-ea"/>
                <a:cs typeface="+mn-cs"/>
              </a:rPr>
              <a:t>= 12) were exposed to </a:t>
            </a:r>
            <a:r>
              <a:rPr lang="en-ZA" sz="1200" b="0" i="0" u="none" strike="noStrike" kern="1200" baseline="0" dirty="0" err="1">
                <a:solidFill>
                  <a:schemeClr val="tx1"/>
                </a:solidFill>
                <a:latin typeface="+mn-lt"/>
                <a:ea typeface="+mn-ea"/>
                <a:cs typeface="+mn-cs"/>
              </a:rPr>
              <a:t>intravaginal</a:t>
            </a:r>
            <a:r>
              <a:rPr lang="en-ZA" sz="1200" b="0" i="0" u="none" strike="noStrike" kern="1200" baseline="0" dirty="0">
                <a:solidFill>
                  <a:schemeClr val="tx1"/>
                </a:solidFill>
                <a:latin typeface="+mn-lt"/>
                <a:ea typeface="+mn-ea"/>
                <a:cs typeface="+mn-cs"/>
              </a:rPr>
              <a:t> inoculations of SHIV twice a week for up to 11 weeks.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Half of the animals received a cab LA injection every 4 weeks, and half received placebo.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All six macaques injected with CAB were protected from infection,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while controls were all infected after a median of 4 (range, 2 to 20) vaginal challenges with SHIV.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207F52-7EC7-4A4D-8B19-20E974A13285}" type="slidenum">
              <a:rPr lang="en-US">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76509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Two phase two </a:t>
            </a:r>
            <a:r>
              <a:rPr lang="en-ZA" sz="1200" b="0" i="0" u="none" strike="noStrike" kern="1200" baseline="0" dirty="0" err="1">
                <a:solidFill>
                  <a:schemeClr val="tx1"/>
                </a:solidFill>
                <a:latin typeface="+mn-lt"/>
                <a:ea typeface="+mn-ea"/>
                <a:cs typeface="+mn-cs"/>
              </a:rPr>
              <a:t>studiesInvestigated</a:t>
            </a:r>
            <a:r>
              <a:rPr lang="en-ZA" sz="1200" b="0" i="0" u="none" strike="noStrike" kern="1200" baseline="0" dirty="0">
                <a:solidFill>
                  <a:schemeClr val="tx1"/>
                </a:solidFill>
                <a:latin typeface="+mn-lt"/>
                <a:ea typeface="+mn-ea"/>
                <a:cs typeface="+mn-cs"/>
              </a:rPr>
              <a:t> safety, tolerability and PK</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ÉCLAIR</a:t>
            </a:r>
          </a:p>
          <a:p>
            <a:r>
              <a:rPr lang="en-ZA" sz="1200" b="0" i="0" u="none" strike="noStrike" kern="1200" baseline="0" dirty="0">
                <a:solidFill>
                  <a:schemeClr val="tx1"/>
                </a:solidFill>
                <a:latin typeface="+mn-lt"/>
                <a:ea typeface="+mn-ea"/>
                <a:cs typeface="+mn-cs"/>
              </a:rPr>
              <a:t>Enrolled men from domestic sites from the US, including MSM</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HPTN 077 study</a:t>
            </a:r>
          </a:p>
          <a:p>
            <a:r>
              <a:rPr lang="en-ZA" sz="1200" b="0" i="0" u="none" strike="noStrike" kern="1200" baseline="0" dirty="0">
                <a:solidFill>
                  <a:schemeClr val="tx1"/>
                </a:solidFill>
                <a:latin typeface="+mn-lt"/>
                <a:ea typeface="+mn-ea"/>
                <a:cs typeface="+mn-cs"/>
              </a:rPr>
              <a:t>A study with a similar design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oral </a:t>
            </a:r>
            <a:r>
              <a:rPr lang="en-ZA" sz="1200" b="0" i="0" u="none" strike="noStrike" kern="1200" baseline="0" dirty="0" err="1">
                <a:solidFill>
                  <a:schemeClr val="tx1"/>
                </a:solidFill>
                <a:latin typeface="+mn-lt"/>
                <a:ea typeface="+mn-ea"/>
                <a:cs typeface="+mn-cs"/>
              </a:rPr>
              <a:t>cabotegravir</a:t>
            </a:r>
            <a:r>
              <a:rPr lang="en-ZA" sz="1200" b="0" i="0" u="none" strike="noStrike" kern="1200" baseline="0" dirty="0">
                <a:solidFill>
                  <a:schemeClr val="tx1"/>
                </a:solidFill>
                <a:latin typeface="+mn-lt"/>
                <a:ea typeface="+mn-ea"/>
                <a:cs typeface="+mn-cs"/>
              </a:rPr>
              <a:t> 30 mg tablets or matching placebo tablets once daily during a 4 week oral lead-in phase, followed by a 1 week washout period </a:t>
            </a:r>
          </a:p>
          <a:p>
            <a:r>
              <a:rPr lang="en-ZA" sz="1200" b="0" i="0" u="none" strike="noStrike" kern="1200" baseline="0" dirty="0">
                <a:solidFill>
                  <a:schemeClr val="tx1"/>
                </a:solidFill>
                <a:latin typeface="+mn-lt"/>
                <a:ea typeface="+mn-ea"/>
                <a:cs typeface="+mn-cs"/>
              </a:rPr>
              <a:t>long-acting </a:t>
            </a:r>
            <a:r>
              <a:rPr lang="en-ZA" sz="1200" b="0" i="0" u="none" strike="noStrike" kern="1200" baseline="0" dirty="0" err="1">
                <a:solidFill>
                  <a:schemeClr val="tx1"/>
                </a:solidFill>
                <a:latin typeface="+mn-lt"/>
                <a:ea typeface="+mn-ea"/>
                <a:cs typeface="+mn-cs"/>
              </a:rPr>
              <a:t>cabotegravir</a:t>
            </a:r>
            <a:r>
              <a:rPr lang="en-ZA" sz="1200" b="0" i="0" u="none" strike="noStrike" kern="1200" baseline="0" dirty="0">
                <a:solidFill>
                  <a:schemeClr val="tx1"/>
                </a:solidFill>
                <a:latin typeface="+mn-lt"/>
                <a:ea typeface="+mn-ea"/>
                <a:cs typeface="+mn-cs"/>
              </a:rPr>
              <a:t> or saline placebo injections </a:t>
            </a:r>
          </a:p>
          <a:p>
            <a:r>
              <a:rPr lang="en-ZA" sz="1200" b="0" i="0" u="none" strike="noStrike" kern="1200" baseline="0" dirty="0">
                <a:solidFill>
                  <a:schemeClr val="tx1"/>
                </a:solidFill>
                <a:latin typeface="+mn-lt"/>
                <a:ea typeface="+mn-ea"/>
                <a:cs typeface="+mn-cs"/>
              </a:rPr>
              <a:t>800 mg or saline placebo at 12 week intervals at weeks 5, 17, and 29 </a:t>
            </a:r>
          </a:p>
          <a:p>
            <a:endParaRPr lang="en-Z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2DA321-7DDB-4A99-BDD8-E93BC3689245}" type="slidenum">
              <a:rPr lang="en-US" smtClean="0"/>
              <a:t>10</a:t>
            </a:fld>
            <a:endParaRPr lang="en-US"/>
          </a:p>
        </p:txBody>
      </p:sp>
    </p:spTree>
    <p:extLst>
      <p:ext uri="{BB962C8B-B14F-4D97-AF65-F5344CB8AC3E}">
        <p14:creationId xmlns:p14="http://schemas.microsoft.com/office/powerpoint/2010/main" val="1179633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statistical</a:t>
            </a:r>
            <a:r>
              <a:rPr lang="en-US" baseline="0" dirty="0"/>
              <a:t>ly significant differences between men and women</a:t>
            </a:r>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t>11</a:t>
            </a:fld>
            <a:endParaRPr lang="en-US"/>
          </a:p>
        </p:txBody>
      </p:sp>
    </p:spTree>
    <p:extLst>
      <p:ext uri="{BB962C8B-B14F-4D97-AF65-F5344CB8AC3E}">
        <p14:creationId xmlns:p14="http://schemas.microsoft.com/office/powerpoint/2010/main" val="8563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levels of final selected dose schedule should match or exceed levels agreed for MSM/TGW in HPTN 083, i.e.</a:t>
            </a:r>
          </a:p>
          <a:p>
            <a:pPr lvl="1"/>
            <a:r>
              <a:rPr lang="en-US" dirty="0"/>
              <a:t>median steady-state </a:t>
            </a:r>
            <a:r>
              <a:rPr lang="en-US" dirty="0" err="1"/>
              <a:t>Ctrough</a:t>
            </a:r>
            <a:r>
              <a:rPr lang="en-US" dirty="0"/>
              <a:t> of 1.35 </a:t>
            </a:r>
            <a:r>
              <a:rPr lang="el-GR" dirty="0"/>
              <a:t>μ</a:t>
            </a:r>
            <a:r>
              <a:rPr lang="en-US" dirty="0"/>
              <a:t>g/mL</a:t>
            </a:r>
          </a:p>
          <a:p>
            <a:pPr lvl="1"/>
            <a:r>
              <a:rPr lang="en-US" dirty="0" err="1"/>
              <a:t>Ctrough</a:t>
            </a:r>
            <a:r>
              <a:rPr lang="en-US" dirty="0"/>
              <a:t> above the PA-IC90 for 95% of participants</a:t>
            </a:r>
          </a:p>
          <a:p>
            <a:pPr lvl="1"/>
            <a:r>
              <a:rPr lang="en-US" dirty="0" err="1"/>
              <a:t>Ctrough</a:t>
            </a:r>
            <a:r>
              <a:rPr lang="en-US" dirty="0"/>
              <a:t> 4-fold above PA-IC90 for 80% of participants</a:t>
            </a:r>
          </a:p>
          <a:p>
            <a:r>
              <a:rPr lang="en-ZA" dirty="0"/>
              <a:t>Supporting use of this regimen</a:t>
            </a:r>
            <a:r>
              <a:rPr lang="en-ZA" baseline="0" dirty="0"/>
              <a:t> in 083 and 084</a:t>
            </a:r>
            <a:endParaRPr lang="en-ZA" dirty="0"/>
          </a:p>
        </p:txBody>
      </p:sp>
      <p:sp>
        <p:nvSpPr>
          <p:cNvPr id="4" name="Slide Number Placeholder 3"/>
          <p:cNvSpPr>
            <a:spLocks noGrp="1"/>
          </p:cNvSpPr>
          <p:nvPr>
            <p:ph type="sldNum" sz="quarter" idx="10"/>
          </p:nvPr>
        </p:nvSpPr>
        <p:spPr/>
        <p:txBody>
          <a:bodyPr/>
          <a:lstStyle/>
          <a:p>
            <a:fld id="{6A2DA321-7DDB-4A99-BDD8-E93BC3689245}" type="slidenum">
              <a:rPr lang="en-US" smtClean="0"/>
              <a:t>12</a:t>
            </a:fld>
            <a:endParaRPr lang="en-US"/>
          </a:p>
        </p:txBody>
      </p:sp>
    </p:spTree>
    <p:extLst>
      <p:ext uri="{BB962C8B-B14F-4D97-AF65-F5344CB8AC3E}">
        <p14:creationId xmlns:p14="http://schemas.microsoft.com/office/powerpoint/2010/main" val="768205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TITL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71600"/>
            <a:ext cx="9144000" cy="5486400"/>
          </a:xfrm>
          <a:prstGeom prst="rect">
            <a:avLst/>
          </a:prstGeom>
          <a:solidFill>
            <a:srgbClr val="0D7294"/>
          </a:solidFill>
        </p:spPr>
      </p:pic>
      <p:sp>
        <p:nvSpPr>
          <p:cNvPr id="10" name="Title 1"/>
          <p:cNvSpPr>
            <a:spLocks noGrp="1"/>
          </p:cNvSpPr>
          <p:nvPr>
            <p:ph type="title" hasCustomPrompt="1"/>
          </p:nvPr>
        </p:nvSpPr>
        <p:spPr>
          <a:xfrm>
            <a:off x="457200" y="2070100"/>
            <a:ext cx="8229600" cy="1676400"/>
          </a:xfrm>
          <a:prstGeom prst="rect">
            <a:avLst/>
          </a:prstGeom>
        </p:spPr>
        <p:txBody>
          <a:bodyPr>
            <a:noAutofit/>
          </a:bodyPr>
          <a:lstStyle>
            <a:lvl1pPr algn="ctr">
              <a:defRPr sz="4500" b="1" i="0" baseline="0">
                <a:solidFill>
                  <a:schemeClr val="bg1"/>
                </a:solidFill>
                <a:latin typeface="Arial"/>
                <a:cs typeface="Arial"/>
              </a:defRPr>
            </a:lvl1pPr>
          </a:lstStyle>
          <a:p>
            <a:r>
              <a:rPr lang="en-US" dirty="0"/>
              <a:t>Compelling Presentation Title Goes Here</a:t>
            </a:r>
          </a:p>
        </p:txBody>
      </p:sp>
      <p:sp>
        <p:nvSpPr>
          <p:cNvPr id="6" name="Text Placeholder 5"/>
          <p:cNvSpPr>
            <a:spLocks noGrp="1"/>
          </p:cNvSpPr>
          <p:nvPr>
            <p:ph type="body" sz="quarter" idx="10" hasCustomPrompt="1"/>
          </p:nvPr>
        </p:nvSpPr>
        <p:spPr>
          <a:xfrm>
            <a:off x="990600" y="3873500"/>
            <a:ext cx="6959600" cy="698500"/>
          </a:xfrm>
        </p:spPr>
        <p:txBody>
          <a:bodyPr/>
          <a:lstStyle>
            <a:lvl1pPr marL="0" indent="0" algn="ctr">
              <a:buNone/>
              <a:defRPr b="1" baseline="0"/>
            </a:lvl1pPr>
          </a:lstStyle>
          <a:p>
            <a:pPr lvl="0"/>
            <a:r>
              <a:rPr lang="en-US" dirty="0"/>
              <a:t>Subtitle or HPTN XXX study</a:t>
            </a:r>
          </a:p>
        </p:txBody>
      </p:sp>
      <p:sp>
        <p:nvSpPr>
          <p:cNvPr id="3" name="Text Placeholder 2"/>
          <p:cNvSpPr>
            <a:spLocks noGrp="1"/>
          </p:cNvSpPr>
          <p:nvPr>
            <p:ph type="body" sz="quarter" idx="11" hasCustomPrompt="1"/>
          </p:nvPr>
        </p:nvSpPr>
        <p:spPr>
          <a:xfrm>
            <a:off x="933450" y="5067300"/>
            <a:ext cx="7073900" cy="1397000"/>
          </a:xfrm>
        </p:spPr>
        <p:txBody>
          <a:bodyPr/>
          <a:lstStyle>
            <a:lvl1pPr marL="0" indent="0" algn="ctr">
              <a:buNone/>
              <a:defRPr sz="2000" b="1"/>
            </a:lvl1pPr>
          </a:lstStyle>
          <a:p>
            <a:pPr lvl="0"/>
            <a:r>
              <a:rPr lang="en-US" dirty="0"/>
              <a:t>First and Last Name, PhD, MD</a:t>
            </a:r>
            <a:br>
              <a:rPr lang="en-US" dirty="0"/>
            </a:br>
            <a:r>
              <a:rPr lang="en-US" dirty="0"/>
              <a:t>Institution</a:t>
            </a:r>
            <a:br>
              <a:rPr lang="en-US" dirty="0"/>
            </a:br>
            <a:r>
              <a:rPr lang="en-US" dirty="0"/>
              <a:t>City/State, Country</a:t>
            </a:r>
            <a:br>
              <a:rPr lang="en-US" dirty="0"/>
            </a:br>
            <a:r>
              <a:rPr lang="en-US" dirty="0"/>
              <a:t>Date</a:t>
            </a:r>
          </a:p>
          <a:p>
            <a:pPr lvl="0"/>
            <a:endParaRPr lang="en-US" dirty="0"/>
          </a:p>
        </p:txBody>
      </p:sp>
      <p:pic>
        <p:nvPicPr>
          <p:cNvPr id="11" name="Picture 10" descr="navyHPTNPPT headere_purple on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39997" y="0"/>
            <a:ext cx="6204002" cy="1371600"/>
          </a:xfrm>
          <a:prstGeom prst="rect">
            <a:avLst/>
          </a:prstGeom>
        </p:spPr>
      </p:pic>
      <p:pic>
        <p:nvPicPr>
          <p:cNvPr id="12" name="Picture 11" descr="navy-background_larg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3145870" cy="1371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Acknowledgements">
    <p:spTree>
      <p:nvGrpSpPr>
        <p:cNvPr id="1" name=""/>
        <p:cNvGrpSpPr/>
        <p:nvPr/>
      </p:nvGrpSpPr>
      <p:grpSpPr>
        <a:xfrm>
          <a:off x="0" y="0"/>
          <a:ext cx="0" cy="0"/>
          <a:chOff x="0" y="0"/>
          <a:chExt cx="0" cy="0"/>
        </a:xfrm>
      </p:grpSpPr>
      <p:sp>
        <p:nvSpPr>
          <p:cNvPr id="10" name="Content Placeholder 2"/>
          <p:cNvSpPr txBox="1">
            <a:spLocks/>
          </p:cNvSpPr>
          <p:nvPr userDrawn="1"/>
        </p:nvSpPr>
        <p:spPr>
          <a:xfrm>
            <a:off x="1235075" y="1584326"/>
            <a:ext cx="6829425" cy="34639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a:ln>
                <a:noFill/>
              </a:ln>
              <a:effectLst/>
              <a:uLnTx/>
              <a:uFillTx/>
              <a:latin typeface="Arial"/>
              <a:ea typeface="+mn-ea"/>
              <a:cs typeface="Arial"/>
            </a:endParaRPr>
          </a:p>
        </p:txBody>
      </p:sp>
      <p:sp>
        <p:nvSpPr>
          <p:cNvPr id="12" name="Rectangle 11"/>
          <p:cNvSpPr/>
          <p:nvPr userDrawn="1"/>
        </p:nvSpPr>
        <p:spPr>
          <a:xfrm>
            <a:off x="1365492" y="1214136"/>
            <a:ext cx="6568590" cy="523220"/>
          </a:xfrm>
          <a:prstGeom prst="rect">
            <a:avLst/>
          </a:prstGeom>
        </p:spPr>
        <p:txBody>
          <a:bodyPr wrap="square">
            <a:spAutoFit/>
          </a:bodyPr>
          <a:lstStyle/>
          <a:p>
            <a:pPr marL="0" indent="0" algn="ctr">
              <a:buNone/>
            </a:pPr>
            <a:r>
              <a:rPr lang="en-US" sz="2800" b="1" dirty="0">
                <a:solidFill>
                  <a:srgbClr val="0E99C0"/>
                </a:solidFill>
                <a:latin typeface="Arial" panose="020B0604020202020204" pitchFamily="34" charset="0"/>
                <a:cs typeface="Arial" panose="020B0604020202020204" pitchFamily="34" charset="0"/>
              </a:rPr>
              <a:t>ACKNOWLEDGEMENTS</a:t>
            </a:r>
            <a:endParaRPr lang="en-US" sz="2800" b="1" baseline="0" dirty="0">
              <a:solidFill>
                <a:srgbClr val="0E99C0"/>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hasCustomPrompt="1"/>
          </p:nvPr>
        </p:nvSpPr>
        <p:spPr>
          <a:xfrm>
            <a:off x="1093787" y="2606200"/>
            <a:ext cx="7112000" cy="2133600"/>
          </a:xfrm>
        </p:spPr>
        <p:txBody>
          <a:bodyPr/>
          <a:lstStyle>
            <a:lvl1pPr marL="0" indent="0" algn="ctr">
              <a:buNone/>
              <a:defRPr sz="2000" baseline="0"/>
            </a:lvl1pPr>
          </a:lstStyle>
          <a:p>
            <a:pPr lvl="0"/>
            <a:r>
              <a:rPr lang="en-US" dirty="0"/>
              <a:t>The HPTN ### Study Team acknowledges</a:t>
            </a:r>
            <a:br>
              <a:rPr lang="en-US" dirty="0"/>
            </a:br>
            <a:r>
              <a:rPr lang="en-US" dirty="0"/>
              <a:t>(Click to add other partners/funders etc. </a:t>
            </a:r>
            <a:br>
              <a:rPr lang="en-US" dirty="0"/>
            </a:br>
            <a:r>
              <a:rPr lang="en-US" dirty="0"/>
              <a:t>DO NOT use logos and DO make this your last slide.)</a:t>
            </a:r>
          </a:p>
        </p:txBody>
      </p:sp>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90660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18023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a:t>Click to edit text and use Arial font</a:t>
            </a:r>
          </a:p>
          <a:p>
            <a:pPr lvl="1"/>
            <a:r>
              <a:rPr lang="en-US"/>
              <a:t>Tips</a:t>
            </a:r>
          </a:p>
          <a:p>
            <a:pPr lvl="2"/>
            <a:r>
              <a:rPr lang="en-US"/>
              <a:t>Proofread for spelling and grammar</a:t>
            </a:r>
          </a:p>
          <a:p>
            <a:pPr lvl="2"/>
            <a:r>
              <a:rPr lang="en-US"/>
              <a:t>Keep it simple</a:t>
            </a:r>
          </a:p>
          <a:p>
            <a:pPr lvl="2"/>
            <a:r>
              <a:rPr lang="en-US"/>
              <a:t>Avoid reading from your slides</a:t>
            </a:r>
          </a:p>
          <a:p>
            <a:pPr lvl="2"/>
            <a:r>
              <a:rPr lang="en-US"/>
              <a:t>Use visuals. Don’t just tell them. Show them too.</a:t>
            </a:r>
          </a:p>
          <a:p>
            <a:pPr lvl="2"/>
            <a:r>
              <a:rPr lang="en-US"/>
              <a:t>Please do not cover up the top blue banner with the HPTN logo</a:t>
            </a:r>
          </a:p>
          <a:p>
            <a:pPr lvl="2"/>
            <a:r>
              <a:rPr lang="en-US"/>
              <a:t>Remember: LESS IS ALWAYS MORE</a:t>
            </a:r>
          </a:p>
          <a:p>
            <a:pPr lvl="2"/>
            <a:endParaRPr lang="en-US"/>
          </a:p>
        </p:txBody>
      </p:sp>
      <p:sp>
        <p:nvSpPr>
          <p:cNvPr id="4" name="Title 3"/>
          <p:cNvSpPr>
            <a:spLocks noGrp="1"/>
          </p:cNvSpPr>
          <p:nvPr>
            <p:ph type="title" hasCustomPrompt="1"/>
          </p:nvPr>
        </p:nvSpPr>
        <p:spPr>
          <a:xfrm>
            <a:off x="838200" y="629138"/>
            <a:ext cx="7467600" cy="944562"/>
          </a:xfrm>
        </p:spPr>
        <p:txBody>
          <a:bodyPr/>
          <a:lstStyle>
            <a:lvl1pPr>
              <a:defRPr>
                <a:solidFill>
                  <a:srgbClr val="0E99C0"/>
                </a:solidFill>
              </a:defRPr>
            </a:lvl1pPr>
          </a:lstStyle>
          <a:p>
            <a:r>
              <a:rPr lang="en-US"/>
              <a:t>Header</a:t>
            </a:r>
          </a:p>
        </p:txBody>
      </p:sp>
      <p:grpSp>
        <p:nvGrpSpPr>
          <p:cNvPr id="6" name="Group 5"/>
          <p:cNvGrpSpPr/>
          <p:nvPr userDrawn="1"/>
        </p:nvGrpSpPr>
        <p:grpSpPr>
          <a:xfrm>
            <a:off x="1" y="-7097"/>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286423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WHITE TITLE PAGE">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57901"/>
          </a:xfrm>
          <a:prstGeom prst="rect">
            <a:avLst/>
          </a:prstGeom>
        </p:spPr>
      </p:pic>
      <p:sp>
        <p:nvSpPr>
          <p:cNvPr id="4" name="Title 3"/>
          <p:cNvSpPr>
            <a:spLocks noGrp="1"/>
          </p:cNvSpPr>
          <p:nvPr>
            <p:ph type="title"/>
          </p:nvPr>
        </p:nvSpPr>
        <p:spPr>
          <a:xfrm>
            <a:off x="838200" y="457200"/>
            <a:ext cx="7467600" cy="944562"/>
          </a:xfrm>
        </p:spPr>
        <p:txBody>
          <a:bodyPr>
            <a:normAutofit/>
          </a:bodyPr>
          <a:lstStyle>
            <a:lvl1pPr algn="ctr">
              <a:defRPr sz="2500" cap="all">
                <a:solidFill>
                  <a:srgbClr val="0E99C0"/>
                </a:solidFill>
              </a:defRPr>
            </a:lvl1pPr>
          </a:lstStyle>
          <a:p>
            <a:r>
              <a:rPr lang="en-US" dirty="0"/>
              <a:t>Click to edit Master title style</a:t>
            </a:r>
          </a:p>
        </p:txBody>
      </p:sp>
    </p:spTree>
    <p:extLst>
      <p:ext uri="{BB962C8B-B14F-4D97-AF65-F5344CB8AC3E}">
        <p14:creationId xmlns:p14="http://schemas.microsoft.com/office/powerpoint/2010/main" val="750900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Header w/ bullet text">
    <p:spTree>
      <p:nvGrpSpPr>
        <p:cNvPr id="1" name=""/>
        <p:cNvGrpSpPr/>
        <p:nvPr/>
      </p:nvGrpSpPr>
      <p:grpSpPr>
        <a:xfrm>
          <a:off x="0" y="0"/>
          <a:ext cx="0" cy="0"/>
          <a:chOff x="0" y="0"/>
          <a:chExt cx="0" cy="0"/>
        </a:xfrm>
      </p:grpSpPr>
      <p:grpSp>
        <p:nvGrpSpPr>
          <p:cNvPr id="6" name="Group 5"/>
          <p:cNvGrpSpPr/>
          <p:nvPr userDrawn="1"/>
        </p:nvGrpSpPr>
        <p:grpSpPr>
          <a:xfrm>
            <a:off x="0" y="5814130"/>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
        <p:nvSpPr>
          <p:cNvPr id="11" name="Title 1"/>
          <p:cNvSpPr>
            <a:spLocks noGrp="1"/>
          </p:cNvSpPr>
          <p:nvPr>
            <p:ph type="title"/>
          </p:nvPr>
        </p:nvSpPr>
        <p:spPr>
          <a:xfrm>
            <a:off x="0" y="4458585"/>
            <a:ext cx="9144000" cy="1362075"/>
          </a:xfrm>
          <a:prstGeom prst="rect">
            <a:avLst/>
          </a:prstGeom>
          <a:solidFill>
            <a:srgbClr val="0099C0">
              <a:alpha val="80000"/>
            </a:srgbClr>
          </a:solidFill>
        </p:spPr>
        <p:txBody>
          <a:bodyPr anchor="t"/>
          <a:lstStyle>
            <a:lvl1pPr marL="914400" algn="l">
              <a:defRPr sz="3600" b="0" cap="all" spc="50" baseline="0">
                <a:solidFill>
                  <a:schemeClr val="bg1"/>
                </a:solidFill>
              </a:defRPr>
            </a:lvl1pPr>
          </a:lstStyle>
          <a:p>
            <a:r>
              <a:rPr lang="en-US"/>
              <a:t>Click to edit Master title style</a:t>
            </a:r>
          </a:p>
        </p:txBody>
      </p:sp>
      <p:sp>
        <p:nvSpPr>
          <p:cNvPr id="12" name="Text Placeholder 2"/>
          <p:cNvSpPr>
            <a:spLocks noGrp="1"/>
          </p:cNvSpPr>
          <p:nvPr>
            <p:ph type="body" idx="1"/>
          </p:nvPr>
        </p:nvSpPr>
        <p:spPr>
          <a:xfrm>
            <a:off x="0" y="3696709"/>
            <a:ext cx="9144000" cy="761876"/>
          </a:xfrm>
          <a:prstGeom prst="rect">
            <a:avLst/>
          </a:prstGeom>
          <a:solidFill>
            <a:srgbClr val="0099C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3" name="Picture 12">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9394" y="5852072"/>
            <a:ext cx="960842" cy="960842"/>
          </a:xfrm>
          <a:prstGeom prst="rect">
            <a:avLst/>
          </a:prstGeom>
        </p:spPr>
      </p:pic>
    </p:spTree>
    <p:extLst>
      <p:ext uri="{BB962C8B-B14F-4D97-AF65-F5344CB8AC3E}">
        <p14:creationId xmlns:p14="http://schemas.microsoft.com/office/powerpoint/2010/main" val="1439248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slide-TITL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71600"/>
            <a:ext cx="9144000" cy="5486400"/>
          </a:xfrm>
          <a:prstGeom prst="rect">
            <a:avLst/>
          </a:prstGeom>
          <a:solidFill>
            <a:srgbClr val="0D7294"/>
          </a:solidFill>
        </p:spPr>
      </p:pic>
      <p:sp>
        <p:nvSpPr>
          <p:cNvPr id="10" name="Title 1"/>
          <p:cNvSpPr>
            <a:spLocks noGrp="1"/>
          </p:cNvSpPr>
          <p:nvPr>
            <p:ph type="title" hasCustomPrompt="1"/>
          </p:nvPr>
        </p:nvSpPr>
        <p:spPr>
          <a:xfrm>
            <a:off x="457200" y="2070100"/>
            <a:ext cx="8229600" cy="1676400"/>
          </a:xfrm>
          <a:prstGeom prst="rect">
            <a:avLst/>
          </a:prstGeom>
        </p:spPr>
        <p:txBody>
          <a:bodyPr>
            <a:noAutofit/>
          </a:bodyPr>
          <a:lstStyle>
            <a:lvl1pPr algn="ctr">
              <a:defRPr sz="4500" b="1" i="0" baseline="0">
                <a:solidFill>
                  <a:schemeClr val="bg1"/>
                </a:solidFill>
                <a:latin typeface="Arial"/>
                <a:cs typeface="Arial"/>
              </a:defRPr>
            </a:lvl1pPr>
          </a:lstStyle>
          <a:p>
            <a:r>
              <a:rPr lang="en-US" dirty="0"/>
              <a:t>Compelling Presentation Title Goes Here</a:t>
            </a:r>
          </a:p>
        </p:txBody>
      </p:sp>
      <p:sp>
        <p:nvSpPr>
          <p:cNvPr id="6" name="Text Placeholder 5"/>
          <p:cNvSpPr>
            <a:spLocks noGrp="1"/>
          </p:cNvSpPr>
          <p:nvPr>
            <p:ph type="body" sz="quarter" idx="10" hasCustomPrompt="1"/>
          </p:nvPr>
        </p:nvSpPr>
        <p:spPr>
          <a:xfrm>
            <a:off x="990600" y="3873500"/>
            <a:ext cx="6959600" cy="698500"/>
          </a:xfrm>
        </p:spPr>
        <p:txBody>
          <a:bodyPr/>
          <a:lstStyle>
            <a:lvl1pPr marL="0" indent="0" algn="ctr">
              <a:buNone/>
              <a:defRPr b="1" baseline="0"/>
            </a:lvl1pPr>
          </a:lstStyle>
          <a:p>
            <a:pPr lvl="0"/>
            <a:r>
              <a:rPr lang="en-US" dirty="0"/>
              <a:t>Subtitle or HPTN XXX study</a:t>
            </a:r>
          </a:p>
        </p:txBody>
      </p:sp>
      <p:sp>
        <p:nvSpPr>
          <p:cNvPr id="3" name="Text Placeholder 2"/>
          <p:cNvSpPr>
            <a:spLocks noGrp="1"/>
          </p:cNvSpPr>
          <p:nvPr>
            <p:ph type="body" sz="quarter" idx="11" hasCustomPrompt="1"/>
          </p:nvPr>
        </p:nvSpPr>
        <p:spPr>
          <a:xfrm>
            <a:off x="933450" y="5067300"/>
            <a:ext cx="7073900" cy="1397000"/>
          </a:xfrm>
        </p:spPr>
        <p:txBody>
          <a:bodyPr/>
          <a:lstStyle>
            <a:lvl1pPr marL="0" indent="0" algn="ctr">
              <a:buNone/>
              <a:defRPr sz="2000" b="1"/>
            </a:lvl1pPr>
          </a:lstStyle>
          <a:p>
            <a:pPr lvl="0"/>
            <a:r>
              <a:rPr lang="en-US" dirty="0"/>
              <a:t>First and Last Name, PhD, MD</a:t>
            </a:r>
            <a:br>
              <a:rPr lang="en-US" dirty="0"/>
            </a:br>
            <a:r>
              <a:rPr lang="en-US" dirty="0"/>
              <a:t>Institution</a:t>
            </a:r>
            <a:br>
              <a:rPr lang="en-US" dirty="0"/>
            </a:br>
            <a:r>
              <a:rPr lang="en-US" dirty="0"/>
              <a:t>City/State, Country</a:t>
            </a:r>
            <a:br>
              <a:rPr lang="en-US" dirty="0"/>
            </a:br>
            <a:r>
              <a:rPr lang="en-US" dirty="0"/>
              <a:t>Date</a:t>
            </a:r>
          </a:p>
          <a:p>
            <a:pPr lvl="0"/>
            <a:endParaRPr lang="en-US" dirty="0"/>
          </a:p>
        </p:txBody>
      </p:sp>
      <p:pic>
        <p:nvPicPr>
          <p:cNvPr id="11" name="Picture 10" descr="navyHPTNPPT headere_purple onl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4"/>
            <a:ext cx="9144000" cy="1372004"/>
          </a:xfrm>
          <a:prstGeom prst="rect">
            <a:avLst/>
          </a:prstGeom>
        </p:spPr>
      </p:pic>
      <p:pic>
        <p:nvPicPr>
          <p:cNvPr id="12" name="Picture 11" descr="navy-background_larg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3145870" cy="137160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13964" y="56621"/>
            <a:ext cx="1297399" cy="1297399"/>
          </a:xfrm>
          <a:prstGeom prst="rect">
            <a:avLst/>
          </a:prstGeom>
        </p:spPr>
      </p:pic>
    </p:spTree>
    <p:extLst>
      <p:ext uri="{BB962C8B-B14F-4D97-AF65-F5344CB8AC3E}">
        <p14:creationId xmlns:p14="http://schemas.microsoft.com/office/powerpoint/2010/main" val="287379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Header</a:t>
            </a:r>
          </a:p>
        </p:txBody>
      </p:sp>
      <p:grpSp>
        <p:nvGrpSpPr>
          <p:cNvPr id="6" name="Group 5"/>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131917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objec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Headings are Arial 36</a:t>
            </a:r>
          </a:p>
        </p:txBody>
      </p:sp>
      <p:sp>
        <p:nvSpPr>
          <p:cNvPr id="6" name="Content Placeholder 2"/>
          <p:cNvSpPr>
            <a:spLocks noGrp="1"/>
          </p:cNvSpPr>
          <p:nvPr>
            <p:ph idx="1" hasCustomPrompt="1"/>
          </p:nvPr>
        </p:nvSpPr>
        <p:spPr>
          <a:xfrm>
            <a:off x="814664" y="2120752"/>
            <a:ext cx="7487717" cy="4612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baseline="0">
                <a:solidFill>
                  <a:srgbClr val="000000"/>
                </a:solidFill>
              </a:defRPr>
            </a:lvl4pPr>
            <a:lvl5pPr>
              <a:defRPr baseline="0">
                <a:solidFill>
                  <a:srgbClr val="000000"/>
                </a:solidFill>
              </a:defRPr>
            </a:lvl5pPr>
          </a:lstStyle>
          <a:p>
            <a:pPr lvl="0"/>
            <a:r>
              <a:rPr lang="en-US" dirty="0"/>
              <a:t>Click to edit Master text/content</a:t>
            </a:r>
          </a:p>
          <a:p>
            <a:pPr lvl="1"/>
            <a:r>
              <a:rPr lang="en-US" dirty="0"/>
              <a:t>More Tips</a:t>
            </a:r>
          </a:p>
          <a:p>
            <a:pPr lvl="2"/>
            <a:r>
              <a:rPr lang="en-US" dirty="0"/>
              <a:t>Use bullets to keep your points concise</a:t>
            </a:r>
          </a:p>
          <a:p>
            <a:pPr lvl="3"/>
            <a:r>
              <a:rPr lang="en-US" dirty="0"/>
              <a:t>Don’t type up long paragraphs</a:t>
            </a:r>
          </a:p>
          <a:p>
            <a:pPr lvl="4"/>
            <a:r>
              <a:rPr lang="en-US" dirty="0"/>
              <a:t>Limit the number of slides</a:t>
            </a:r>
          </a:p>
          <a:p>
            <a:pPr lvl="4"/>
            <a:r>
              <a:rPr lang="en-US" dirty="0"/>
              <a:t>Speak clearly and slowly</a:t>
            </a:r>
          </a:p>
          <a:p>
            <a:pPr lvl="4"/>
            <a:r>
              <a:rPr lang="en-US" dirty="0"/>
              <a:t>Practice delivering your presentation</a:t>
            </a:r>
          </a:p>
          <a:p>
            <a:pPr lvl="4"/>
            <a:endParaRPr lang="en-US" dirty="0"/>
          </a:p>
          <a:p>
            <a:pPr lvl="4"/>
            <a:endParaRPr lang="en-US" dirty="0"/>
          </a:p>
        </p:txBody>
      </p:sp>
      <p:grpSp>
        <p:nvGrpSpPr>
          <p:cNvPr id="7" name="Group 6"/>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pic>
        <p:nvPicPr>
          <p:cNvPr id="10" name="Picture 9">
            <a:extLst>
              <a:ext uri="{FF2B5EF4-FFF2-40B4-BE49-F238E27FC236}">
                <a16:creationId xmlns="" xmlns:a16="http://schemas.microsoft.com/office/drawing/2014/main" id="{9016193A-24D5-4239-AF83-D0CCD4E0FB1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09230" y="140933"/>
            <a:ext cx="762000" cy="762000"/>
          </a:xfrm>
          <a:prstGeom prst="rect">
            <a:avLst/>
          </a:prstGeom>
        </p:spPr>
      </p:pic>
    </p:spTree>
    <p:extLst>
      <p:ext uri="{BB962C8B-B14F-4D97-AF65-F5344CB8AC3E}">
        <p14:creationId xmlns:p14="http://schemas.microsoft.com/office/powerpoint/2010/main" val="1219379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834571" y="955524"/>
            <a:ext cx="7467810" cy="5778166"/>
          </a:xfrm>
        </p:spPr>
        <p:txBody>
          <a:bodyPr/>
          <a:lstStyle>
            <a:lvl1pP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or visuals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8" name="Picture 7"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74728"/>
            <a:ext cx="930622" cy="930622"/>
          </a:xfrm>
          <a:prstGeom prst="rect">
            <a:avLst/>
          </a:prstGeom>
        </p:spPr>
      </p:pic>
    </p:spTree>
    <p:extLst>
      <p:ext uri="{BB962C8B-B14F-4D97-AF65-F5344CB8AC3E}">
        <p14:creationId xmlns:p14="http://schemas.microsoft.com/office/powerpoint/2010/main" val="2637763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left lead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81000" y="1371600"/>
            <a:ext cx="2743200" cy="3581400"/>
          </a:xfrm>
        </p:spPr>
        <p:txBody>
          <a:bodyPr anchor="t"/>
          <a:lstStyle>
            <a:lvl1pPr algn="r">
              <a:defRPr>
                <a:solidFill>
                  <a:srgbClr val="0E99C0"/>
                </a:solidFill>
              </a:defRPr>
            </a:lvl1pPr>
          </a:lstStyle>
          <a:p>
            <a:r>
              <a:rPr lang="en-US" dirty="0"/>
              <a:t>Click to edit Master title</a:t>
            </a:r>
          </a:p>
        </p:txBody>
      </p:sp>
      <p:cxnSp>
        <p:nvCxnSpPr>
          <p:cNvPr id="11" name="Straight Connector 10"/>
          <p:cNvCxnSpPr/>
          <p:nvPr userDrawn="1"/>
        </p:nvCxnSpPr>
        <p:spPr>
          <a:xfrm rot="5400000">
            <a:off x="118268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56622"/>
            <a:ext cx="930622" cy="930622"/>
          </a:xfrm>
          <a:prstGeom prst="rect">
            <a:avLst/>
          </a:prstGeom>
        </p:spPr>
      </p:pic>
    </p:spTree>
    <p:extLst>
      <p:ext uri="{BB962C8B-B14F-4D97-AF65-F5344CB8AC3E}">
        <p14:creationId xmlns:p14="http://schemas.microsoft.com/office/powerpoint/2010/main" val="190028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right object">
    <p:spTree>
      <p:nvGrpSpPr>
        <p:cNvPr id="1" name=""/>
        <p:cNvGrpSpPr/>
        <p:nvPr/>
      </p:nvGrpSpPr>
      <p:grpSpPr>
        <a:xfrm>
          <a:off x="0" y="0"/>
          <a:ext cx="0" cy="0"/>
          <a:chOff x="0" y="0"/>
          <a:chExt cx="0" cy="0"/>
        </a:xfrm>
      </p:grpSpPr>
      <p:cxnSp>
        <p:nvCxnSpPr>
          <p:cNvPr id="5" name="Straight Connector 4"/>
          <p:cNvCxnSpPr/>
          <p:nvPr userDrawn="1"/>
        </p:nvCxnSpPr>
        <p:spPr>
          <a:xfrm rot="5400000">
            <a:off x="314477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373166" y="1364291"/>
            <a:ext cx="4724400" cy="466664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57400" indent="-228600">
              <a:buFont typeface="Arial" pitchFamily="34" charset="0"/>
              <a:buChar char="•"/>
              <a:defRPr>
                <a:solidFill>
                  <a:srgbClr val="000000"/>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4"/>
          </p:nvPr>
        </p:nvSpPr>
        <p:spPr>
          <a:xfrm>
            <a:off x="5942252" y="1360121"/>
            <a:ext cx="2780489" cy="4642687"/>
          </a:xfrm>
        </p:spPr>
        <p:txBody>
          <a:bodyPr/>
          <a:lstStyle>
            <a:lvl1pPr>
              <a:defRPr sz="2400"/>
            </a:lvl1pPr>
            <a:lvl2pPr>
              <a:defRPr sz="2000"/>
            </a:lvl2pPr>
            <a:lvl3pPr>
              <a:defRPr sz="1800"/>
            </a:lvl3pPr>
            <a:lvl4pPr marL="0" indent="0" algn="ctr">
              <a:buFontTx/>
              <a:buNone/>
              <a:defRPr sz="1600"/>
            </a:lvl4pPr>
            <a:lvl5pPr>
              <a:defRPr sz="1600"/>
            </a:lvl5pPr>
            <a:lvl6pPr>
              <a:defRPr sz="1600"/>
            </a:lvl6pPr>
            <a:lvl7pPr>
              <a:defRPr sz="1600"/>
            </a:lvl7pPr>
            <a:lvl8pPr>
              <a:defRPr sz="1600"/>
            </a:lvl8pPr>
            <a:lvl9pPr>
              <a:defRPr sz="1600"/>
            </a:lvl9pPr>
          </a:lstStyle>
          <a:p>
            <a:pPr lvl="3"/>
            <a:endParaRPr lang="en-US" dirty="0"/>
          </a:p>
        </p:txBody>
      </p:sp>
      <p:pic>
        <p:nvPicPr>
          <p:cNvPr id="9" name="Picture 8"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56622"/>
            <a:ext cx="930622" cy="930622"/>
          </a:xfrm>
          <a:prstGeom prst="rect">
            <a:avLst/>
          </a:prstGeom>
        </p:spPr>
      </p:pic>
    </p:spTree>
    <p:extLst>
      <p:ext uri="{BB962C8B-B14F-4D97-AF65-F5344CB8AC3E}">
        <p14:creationId xmlns:p14="http://schemas.microsoft.com/office/powerpoint/2010/main" val="5934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Header</a:t>
            </a:r>
          </a:p>
        </p:txBody>
      </p:sp>
      <p:grpSp>
        <p:nvGrpSpPr>
          <p:cNvPr id="6" name="Group 5"/>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90660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header">
    <p:spTree>
      <p:nvGrpSpPr>
        <p:cNvPr id="1" name=""/>
        <p:cNvGrpSpPr/>
        <p:nvPr/>
      </p:nvGrpSpPr>
      <p:grpSpPr>
        <a:xfrm>
          <a:off x="0" y="0"/>
          <a:ext cx="0" cy="0"/>
          <a:chOff x="0" y="0"/>
          <a:chExt cx="0" cy="0"/>
        </a:xfrm>
      </p:grpSpPr>
      <p:sp>
        <p:nvSpPr>
          <p:cNvPr id="5" name="Title 3"/>
          <p:cNvSpPr>
            <a:spLocks noGrp="1"/>
          </p:cNvSpPr>
          <p:nvPr>
            <p:ph type="title"/>
          </p:nvPr>
        </p:nvSpPr>
        <p:spPr>
          <a:xfrm>
            <a:off x="838200" y="960438"/>
            <a:ext cx="7467600" cy="944562"/>
          </a:xfrm>
        </p:spPr>
        <p:txBody>
          <a:bodyPr/>
          <a:lstStyle>
            <a:lvl1pPr>
              <a:defRPr>
                <a:solidFill>
                  <a:srgbClr val="0E99C0"/>
                </a:solidFill>
              </a:defRPr>
            </a:lvl1pPr>
          </a:lstStyle>
          <a:p>
            <a:r>
              <a:rPr lang="en-US" dirty="0"/>
              <a:t>Click to edit Master title</a:t>
            </a:r>
          </a:p>
        </p:txBody>
      </p:sp>
      <p:sp>
        <p:nvSpPr>
          <p:cNvPr id="6" name="Text Placeholder 2"/>
          <p:cNvSpPr>
            <a:spLocks noGrp="1"/>
          </p:cNvSpPr>
          <p:nvPr>
            <p:ph type="body" idx="1"/>
          </p:nvPr>
        </p:nvSpPr>
        <p:spPr>
          <a:xfrm>
            <a:off x="826644" y="2134158"/>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Content Placeholder 3"/>
          <p:cNvSpPr>
            <a:spLocks noGrp="1"/>
          </p:cNvSpPr>
          <p:nvPr>
            <p:ph sz="half" idx="2"/>
          </p:nvPr>
        </p:nvSpPr>
        <p:spPr>
          <a:xfrm>
            <a:off x="814664" y="2773920"/>
            <a:ext cx="3426380"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p:nvPr>
        </p:nvSpPr>
        <p:spPr>
          <a:xfrm>
            <a:off x="4896617" y="2118815"/>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9" name="Content Placeholder 3"/>
          <p:cNvSpPr>
            <a:spLocks noGrp="1"/>
          </p:cNvSpPr>
          <p:nvPr>
            <p:ph sz="half" idx="12"/>
          </p:nvPr>
        </p:nvSpPr>
        <p:spPr>
          <a:xfrm>
            <a:off x="4887982" y="2758577"/>
            <a:ext cx="342637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rot="5400000">
            <a:off x="2247192" y="4423313"/>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4" name="Picture 13"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56622"/>
            <a:ext cx="930622" cy="930622"/>
          </a:xfrm>
          <a:prstGeom prst="rect">
            <a:avLst/>
          </a:prstGeom>
        </p:spPr>
      </p:pic>
    </p:spTree>
    <p:extLst>
      <p:ext uri="{BB962C8B-B14F-4D97-AF65-F5344CB8AC3E}">
        <p14:creationId xmlns:p14="http://schemas.microsoft.com/office/powerpoint/2010/main" val="3629083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467600" cy="944562"/>
          </a:xfrm>
        </p:spPr>
        <p:txBody>
          <a:bodyPr>
            <a:normAutofit/>
          </a:bodyPr>
          <a:lstStyle>
            <a:lvl1pPr algn="ctr">
              <a:defRPr sz="2500" cap="all">
                <a:solidFill>
                  <a:srgbClr val="0E99C0"/>
                </a:solidFill>
              </a:defRPr>
            </a:lvl1pPr>
          </a:lstStyle>
          <a:p>
            <a:r>
              <a:rPr lang="en-US" dirty="0"/>
              <a:t>Click to edit Master title</a:t>
            </a:r>
          </a:p>
        </p:txBody>
      </p:sp>
    </p:spTree>
    <p:extLst>
      <p:ext uri="{BB962C8B-B14F-4D97-AF65-F5344CB8AC3E}">
        <p14:creationId xmlns:p14="http://schemas.microsoft.com/office/powerpoint/2010/main" val="696341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What are the key takeaways</a:t>
            </a:r>
          </a:p>
          <a:p>
            <a:pPr lvl="1"/>
            <a:r>
              <a:rPr lang="en-US" dirty="0"/>
              <a:t>Include each point here</a:t>
            </a:r>
          </a:p>
          <a:p>
            <a:pPr lvl="1"/>
            <a:r>
              <a:rPr lang="en-US" dirty="0"/>
              <a:t>And here</a:t>
            </a:r>
          </a:p>
          <a:p>
            <a:pPr lvl="1"/>
            <a:r>
              <a:rPr lang="en-US" dirty="0"/>
              <a:t>And here</a:t>
            </a:r>
          </a:p>
          <a:p>
            <a:pPr lvl="1"/>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Summary</a:t>
            </a:r>
          </a:p>
        </p:txBody>
      </p:sp>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7" name="Picture 6"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56622"/>
            <a:ext cx="930622" cy="930622"/>
          </a:xfrm>
          <a:prstGeom prst="rect">
            <a:avLst/>
          </a:prstGeom>
        </p:spPr>
      </p:pic>
    </p:spTree>
    <p:extLst>
      <p:ext uri="{BB962C8B-B14F-4D97-AF65-F5344CB8AC3E}">
        <p14:creationId xmlns:p14="http://schemas.microsoft.com/office/powerpoint/2010/main" val="1185115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slide-Acknowledgements">
    <p:spTree>
      <p:nvGrpSpPr>
        <p:cNvPr id="1" name=""/>
        <p:cNvGrpSpPr/>
        <p:nvPr/>
      </p:nvGrpSpPr>
      <p:grpSpPr>
        <a:xfrm>
          <a:off x="0" y="0"/>
          <a:ext cx="0" cy="0"/>
          <a:chOff x="0" y="0"/>
          <a:chExt cx="0" cy="0"/>
        </a:xfrm>
      </p:grpSpPr>
      <p:sp>
        <p:nvSpPr>
          <p:cNvPr id="10" name="Content Placeholder 2"/>
          <p:cNvSpPr txBox="1">
            <a:spLocks/>
          </p:cNvSpPr>
          <p:nvPr userDrawn="1"/>
        </p:nvSpPr>
        <p:spPr>
          <a:xfrm>
            <a:off x="1235075" y="1584326"/>
            <a:ext cx="6829425" cy="3463924"/>
          </a:xfrm>
          <a:prstGeom prst="rect">
            <a:avLst/>
          </a:prstGeom>
        </p:spPr>
        <p:txBody>
          <a:bodyPr/>
          <a:lstStyle/>
          <a:p>
            <a:pPr marL="342900" indent="-342900">
              <a:spcBef>
                <a:spcPct val="20000"/>
              </a:spcBef>
              <a:buFont typeface="Arial" pitchFamily="34" charset="0"/>
              <a:buNone/>
              <a:defRPr/>
            </a:pPr>
            <a:endParaRPr lang="en-US" sz="2400" dirty="0">
              <a:solidFill>
                <a:prstClr val="black"/>
              </a:solidFill>
              <a:latin typeface="Arial"/>
              <a:cs typeface="Arial"/>
            </a:endParaRPr>
          </a:p>
        </p:txBody>
      </p:sp>
      <p:sp>
        <p:nvSpPr>
          <p:cNvPr id="12" name="Rectangle 11"/>
          <p:cNvSpPr/>
          <p:nvPr userDrawn="1"/>
        </p:nvSpPr>
        <p:spPr>
          <a:xfrm>
            <a:off x="1356439" y="1304669"/>
            <a:ext cx="6568590" cy="523220"/>
          </a:xfrm>
          <a:prstGeom prst="rect">
            <a:avLst/>
          </a:prstGeom>
        </p:spPr>
        <p:txBody>
          <a:bodyPr wrap="square">
            <a:spAutoFit/>
          </a:bodyPr>
          <a:lstStyle/>
          <a:p>
            <a:pPr algn="ctr"/>
            <a:r>
              <a:rPr lang="en-US" sz="2800" b="1" dirty="0">
                <a:solidFill>
                  <a:srgbClr val="0E99C0"/>
                </a:solidFill>
                <a:latin typeface="Arial" panose="020B0604020202020204" pitchFamily="34" charset="0"/>
                <a:cs typeface="Arial" panose="020B0604020202020204" pitchFamily="34" charset="0"/>
              </a:rPr>
              <a:t>ACKNOWLEDGEMENTS</a:t>
            </a:r>
          </a:p>
        </p:txBody>
      </p:sp>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80741" y="56622"/>
            <a:ext cx="930622" cy="930622"/>
          </a:xfrm>
          <a:prstGeom prst="rect">
            <a:avLst/>
          </a:prstGeom>
        </p:spPr>
      </p:pic>
    </p:spTree>
    <p:extLst>
      <p:ext uri="{BB962C8B-B14F-4D97-AF65-F5344CB8AC3E}">
        <p14:creationId xmlns:p14="http://schemas.microsoft.com/office/powerpoint/2010/main" val="2380593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83D68-6E0B-462B-AB0A-02F71D7739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8253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dy page option 1">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bwMode="auto">
          <a:xfrm>
            <a:off x="488669" y="404664"/>
            <a:ext cx="8630545" cy="512704"/>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noAutofit/>
          </a:bodyPr>
          <a:lstStyle>
            <a:lvl1pPr>
              <a:defRPr sz="2400">
                <a:latin typeface="Arial"/>
                <a:cs typeface="Arial"/>
              </a:defRPr>
            </a:lvl1pPr>
          </a:lstStyle>
          <a:p>
            <a:pPr lvl="0"/>
            <a:r>
              <a:rPr lang="en-US" dirty="0"/>
              <a:t>Click to edit Master title style</a:t>
            </a:r>
            <a:endParaRPr lang="en-GB" dirty="0"/>
          </a:p>
        </p:txBody>
      </p:sp>
      <p:sp>
        <p:nvSpPr>
          <p:cNvPr id="3" name="Content Placeholder 2"/>
          <p:cNvSpPr>
            <a:spLocks noGrp="1"/>
          </p:cNvSpPr>
          <p:nvPr>
            <p:ph sz="quarter" idx="10"/>
          </p:nvPr>
        </p:nvSpPr>
        <p:spPr>
          <a:xfrm>
            <a:off x="488670" y="1772817"/>
            <a:ext cx="8605840" cy="3384376"/>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67544" y="1061384"/>
            <a:ext cx="867645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8128" y="260650"/>
            <a:ext cx="674352" cy="584307"/>
          </a:xfrm>
          <a:prstGeom prst="rect">
            <a:avLst/>
          </a:prstGeom>
        </p:spPr>
      </p:pic>
      <p:pic>
        <p:nvPicPr>
          <p:cNvPr id="12" name="Picture 11"/>
          <p:cNvPicPr>
            <a:picLocks noChangeAspect="1"/>
          </p:cNvPicPr>
          <p:nvPr userDrawn="1"/>
        </p:nvPicPr>
        <p:blipFill>
          <a:blip r:embed="rId3" cstate="print"/>
          <a:stretch>
            <a:fillRect/>
          </a:stretch>
        </p:blipFill>
        <p:spPr>
          <a:xfrm>
            <a:off x="0" y="6467047"/>
            <a:ext cx="9144000" cy="390955"/>
          </a:xfrm>
          <a:prstGeom prst="rect">
            <a:avLst/>
          </a:prstGeom>
        </p:spPr>
      </p:pic>
    </p:spTree>
    <p:extLst>
      <p:ext uri="{BB962C8B-B14F-4D97-AF65-F5344CB8AC3E}">
        <p14:creationId xmlns:p14="http://schemas.microsoft.com/office/powerpoint/2010/main" val="19213056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Last slide-Acknowledgements">
    <p:spTree>
      <p:nvGrpSpPr>
        <p:cNvPr id="1" name=""/>
        <p:cNvGrpSpPr/>
        <p:nvPr/>
      </p:nvGrpSpPr>
      <p:grpSpPr>
        <a:xfrm>
          <a:off x="0" y="0"/>
          <a:ext cx="0" cy="0"/>
          <a:chOff x="0" y="0"/>
          <a:chExt cx="0" cy="0"/>
        </a:xfrm>
      </p:grpSpPr>
      <p:sp>
        <p:nvSpPr>
          <p:cNvPr id="10" name="Content Placeholder 2"/>
          <p:cNvSpPr txBox="1">
            <a:spLocks/>
          </p:cNvSpPr>
          <p:nvPr userDrawn="1"/>
        </p:nvSpPr>
        <p:spPr>
          <a:xfrm>
            <a:off x="1235075" y="1584326"/>
            <a:ext cx="6829425" cy="34639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a:ln>
                <a:noFill/>
              </a:ln>
              <a:effectLst/>
              <a:uLnTx/>
              <a:uFillTx/>
              <a:latin typeface="Arial"/>
              <a:ea typeface="+mn-ea"/>
              <a:cs typeface="Arial"/>
            </a:endParaRPr>
          </a:p>
        </p:txBody>
      </p:sp>
      <p:sp>
        <p:nvSpPr>
          <p:cNvPr id="12" name="Rectangle 11"/>
          <p:cNvSpPr/>
          <p:nvPr userDrawn="1"/>
        </p:nvSpPr>
        <p:spPr>
          <a:xfrm>
            <a:off x="1365492" y="1214136"/>
            <a:ext cx="6568590" cy="523220"/>
          </a:xfrm>
          <a:prstGeom prst="rect">
            <a:avLst/>
          </a:prstGeom>
        </p:spPr>
        <p:txBody>
          <a:bodyPr wrap="square">
            <a:spAutoFit/>
          </a:bodyPr>
          <a:lstStyle/>
          <a:p>
            <a:pPr marL="0" indent="0" algn="ctr">
              <a:buNone/>
            </a:pPr>
            <a:r>
              <a:rPr lang="en-US" sz="2800" b="1" dirty="0">
                <a:solidFill>
                  <a:srgbClr val="0E99C0"/>
                </a:solidFill>
                <a:latin typeface="Arial" panose="020B0604020202020204" pitchFamily="34" charset="0"/>
                <a:cs typeface="Arial" panose="020B0604020202020204" pitchFamily="34" charset="0"/>
              </a:rPr>
              <a:t>ACKNOWLEDGEMENTS</a:t>
            </a:r>
            <a:endParaRPr lang="en-US" sz="2800" b="1" baseline="0" dirty="0">
              <a:solidFill>
                <a:srgbClr val="0E99C0"/>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hasCustomPrompt="1"/>
          </p:nvPr>
        </p:nvSpPr>
        <p:spPr>
          <a:xfrm>
            <a:off x="1093787" y="2606200"/>
            <a:ext cx="7112000" cy="2133600"/>
          </a:xfrm>
        </p:spPr>
        <p:txBody>
          <a:bodyPr/>
          <a:lstStyle>
            <a:lvl1pPr marL="0" indent="0" algn="ctr">
              <a:buNone/>
              <a:defRPr sz="2000" baseline="0"/>
            </a:lvl1pPr>
          </a:lstStyle>
          <a:p>
            <a:pPr lvl="0"/>
            <a:r>
              <a:rPr lang="en-US" dirty="0"/>
              <a:t>The HPTN ### Study Team acknowledges</a:t>
            </a:r>
            <a:br>
              <a:rPr lang="en-US" dirty="0"/>
            </a:br>
            <a:r>
              <a:rPr lang="en-US" dirty="0"/>
              <a:t>(Click to add other partners/funders etc. </a:t>
            </a:r>
            <a:br>
              <a:rPr lang="en-US" dirty="0"/>
            </a:br>
            <a:r>
              <a:rPr lang="en-US" dirty="0"/>
              <a:t>DO NOT use logos and DO make this your last slide.)</a:t>
            </a:r>
          </a:p>
        </p:txBody>
      </p:sp>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418880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objec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Headings are Arial 36</a:t>
            </a:r>
          </a:p>
        </p:txBody>
      </p:sp>
      <p:sp>
        <p:nvSpPr>
          <p:cNvPr id="6" name="Content Placeholder 2"/>
          <p:cNvSpPr>
            <a:spLocks noGrp="1"/>
          </p:cNvSpPr>
          <p:nvPr>
            <p:ph idx="1" hasCustomPrompt="1"/>
          </p:nvPr>
        </p:nvSpPr>
        <p:spPr>
          <a:xfrm>
            <a:off x="814664" y="2120752"/>
            <a:ext cx="7487717" cy="4612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baseline="0">
                <a:solidFill>
                  <a:srgbClr val="000000"/>
                </a:solidFill>
              </a:defRPr>
            </a:lvl4pPr>
            <a:lvl5pPr>
              <a:defRPr baseline="0">
                <a:solidFill>
                  <a:srgbClr val="000000"/>
                </a:solidFill>
              </a:defRPr>
            </a:lvl5pPr>
          </a:lstStyle>
          <a:p>
            <a:pPr lvl="0"/>
            <a:r>
              <a:rPr lang="en-US" dirty="0"/>
              <a:t>Click to edit Master text/content</a:t>
            </a:r>
          </a:p>
          <a:p>
            <a:pPr lvl="1"/>
            <a:r>
              <a:rPr lang="en-US" dirty="0"/>
              <a:t>More Tips</a:t>
            </a:r>
          </a:p>
          <a:p>
            <a:pPr lvl="2"/>
            <a:r>
              <a:rPr lang="en-US" dirty="0"/>
              <a:t>Use bullets to keep your points concise</a:t>
            </a:r>
          </a:p>
          <a:p>
            <a:pPr lvl="3"/>
            <a:r>
              <a:rPr lang="en-US" dirty="0"/>
              <a:t>Don’t type up long paragraphs</a:t>
            </a:r>
          </a:p>
          <a:p>
            <a:pPr lvl="4"/>
            <a:r>
              <a:rPr lang="en-US" dirty="0"/>
              <a:t>Limit the number of slides</a:t>
            </a:r>
          </a:p>
          <a:p>
            <a:pPr lvl="4"/>
            <a:r>
              <a:rPr lang="en-US" dirty="0"/>
              <a:t>Speak clearly and slowly</a:t>
            </a:r>
          </a:p>
          <a:p>
            <a:pPr lvl="4"/>
            <a:r>
              <a:rPr lang="en-US" dirty="0"/>
              <a:t>Practice delivering your presentation</a:t>
            </a:r>
          </a:p>
          <a:p>
            <a:pPr lvl="4"/>
            <a:endParaRPr lang="en-US" dirty="0"/>
          </a:p>
          <a:p>
            <a:pPr lvl="4"/>
            <a:endParaRPr lang="en-US" dirty="0"/>
          </a:p>
        </p:txBody>
      </p:sp>
      <p:grpSp>
        <p:nvGrpSpPr>
          <p:cNvPr id="7" name="Group 6"/>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389830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834571" y="955524"/>
            <a:ext cx="7467810" cy="5778166"/>
          </a:xfrm>
        </p:spPr>
        <p:txBody>
          <a:bodyPr/>
          <a:lstStyle>
            <a:lvl1pP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or visuals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8" name="Picture 7"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25901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eft lead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81000" y="1371600"/>
            <a:ext cx="2743200" cy="3581400"/>
          </a:xfrm>
        </p:spPr>
        <p:txBody>
          <a:bodyPr anchor="t"/>
          <a:lstStyle>
            <a:lvl1pPr algn="r">
              <a:defRPr>
                <a:solidFill>
                  <a:srgbClr val="0E99C0"/>
                </a:solidFill>
              </a:defRPr>
            </a:lvl1pPr>
          </a:lstStyle>
          <a:p>
            <a:r>
              <a:rPr lang="en-US" dirty="0"/>
              <a:t>Click to edit Master title</a:t>
            </a:r>
          </a:p>
        </p:txBody>
      </p:sp>
      <p:cxnSp>
        <p:nvCxnSpPr>
          <p:cNvPr id="11" name="Straight Connector 10"/>
          <p:cNvCxnSpPr/>
          <p:nvPr userDrawn="1"/>
        </p:nvCxnSpPr>
        <p:spPr>
          <a:xfrm rot="5400000">
            <a:off x="118268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90660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right object">
    <p:spTree>
      <p:nvGrpSpPr>
        <p:cNvPr id="1" name=""/>
        <p:cNvGrpSpPr/>
        <p:nvPr/>
      </p:nvGrpSpPr>
      <p:grpSpPr>
        <a:xfrm>
          <a:off x="0" y="0"/>
          <a:ext cx="0" cy="0"/>
          <a:chOff x="0" y="0"/>
          <a:chExt cx="0" cy="0"/>
        </a:xfrm>
      </p:grpSpPr>
      <p:cxnSp>
        <p:nvCxnSpPr>
          <p:cNvPr id="5" name="Straight Connector 4"/>
          <p:cNvCxnSpPr/>
          <p:nvPr userDrawn="1"/>
        </p:nvCxnSpPr>
        <p:spPr>
          <a:xfrm rot="5400000">
            <a:off x="314477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373166" y="1364291"/>
            <a:ext cx="4724400" cy="466664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57400" indent="-228600">
              <a:buFont typeface="Arial" pitchFamily="34" charset="0"/>
              <a:buChar char="•"/>
              <a:defRPr>
                <a:solidFill>
                  <a:srgbClr val="000000"/>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4"/>
          </p:nvPr>
        </p:nvSpPr>
        <p:spPr>
          <a:xfrm>
            <a:off x="5942252" y="1360121"/>
            <a:ext cx="2780489" cy="4642687"/>
          </a:xfrm>
        </p:spPr>
        <p:txBody>
          <a:bodyPr/>
          <a:lstStyle>
            <a:lvl1pPr>
              <a:defRPr sz="2400"/>
            </a:lvl1pPr>
            <a:lvl2pPr>
              <a:defRPr sz="2000"/>
            </a:lvl2pPr>
            <a:lvl3pPr>
              <a:defRPr sz="1800"/>
            </a:lvl3pPr>
            <a:lvl4pPr marL="0" indent="0" algn="ctr">
              <a:buFontTx/>
              <a:buNone/>
              <a:defRPr sz="1600"/>
            </a:lvl4pPr>
            <a:lvl5pPr>
              <a:defRPr sz="1600"/>
            </a:lvl5pPr>
            <a:lvl6pPr>
              <a:defRPr sz="1600"/>
            </a:lvl6pPr>
            <a:lvl7pPr>
              <a:defRPr sz="1600"/>
            </a:lvl7pPr>
            <a:lvl8pPr>
              <a:defRPr sz="1600"/>
            </a:lvl8pPr>
            <a:lvl9pPr>
              <a:defRPr sz="1600"/>
            </a:lvl9pPr>
          </a:lstStyle>
          <a:p>
            <a:pPr lvl="3"/>
            <a:endParaRPr lang="en-US" dirty="0"/>
          </a:p>
        </p:txBody>
      </p:sp>
      <p:pic>
        <p:nvPicPr>
          <p:cNvPr id="9" name="Picture 8"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359199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header">
    <p:spTree>
      <p:nvGrpSpPr>
        <p:cNvPr id="1" name=""/>
        <p:cNvGrpSpPr/>
        <p:nvPr/>
      </p:nvGrpSpPr>
      <p:grpSpPr>
        <a:xfrm>
          <a:off x="0" y="0"/>
          <a:ext cx="0" cy="0"/>
          <a:chOff x="0" y="0"/>
          <a:chExt cx="0" cy="0"/>
        </a:xfrm>
      </p:grpSpPr>
      <p:sp>
        <p:nvSpPr>
          <p:cNvPr id="5" name="Title 3"/>
          <p:cNvSpPr>
            <a:spLocks noGrp="1"/>
          </p:cNvSpPr>
          <p:nvPr>
            <p:ph type="title"/>
          </p:nvPr>
        </p:nvSpPr>
        <p:spPr>
          <a:xfrm>
            <a:off x="838200" y="960438"/>
            <a:ext cx="7467600" cy="944562"/>
          </a:xfrm>
        </p:spPr>
        <p:txBody>
          <a:bodyPr/>
          <a:lstStyle>
            <a:lvl1pPr>
              <a:defRPr>
                <a:solidFill>
                  <a:srgbClr val="0E99C0"/>
                </a:solidFill>
              </a:defRPr>
            </a:lvl1pPr>
          </a:lstStyle>
          <a:p>
            <a:r>
              <a:rPr lang="en-US" dirty="0"/>
              <a:t>Click to edit Master title</a:t>
            </a:r>
          </a:p>
        </p:txBody>
      </p:sp>
      <p:sp>
        <p:nvSpPr>
          <p:cNvPr id="6" name="Text Placeholder 2"/>
          <p:cNvSpPr>
            <a:spLocks noGrp="1"/>
          </p:cNvSpPr>
          <p:nvPr>
            <p:ph type="body" idx="1"/>
          </p:nvPr>
        </p:nvSpPr>
        <p:spPr>
          <a:xfrm>
            <a:off x="826644" y="2134158"/>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Content Placeholder 3"/>
          <p:cNvSpPr>
            <a:spLocks noGrp="1"/>
          </p:cNvSpPr>
          <p:nvPr>
            <p:ph sz="half" idx="2"/>
          </p:nvPr>
        </p:nvSpPr>
        <p:spPr>
          <a:xfrm>
            <a:off x="814664" y="2773920"/>
            <a:ext cx="3426380"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p:nvPr>
        </p:nvSpPr>
        <p:spPr>
          <a:xfrm>
            <a:off x="4896617" y="2118815"/>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9" name="Content Placeholder 3"/>
          <p:cNvSpPr>
            <a:spLocks noGrp="1"/>
          </p:cNvSpPr>
          <p:nvPr>
            <p:ph sz="half" idx="12"/>
          </p:nvPr>
        </p:nvSpPr>
        <p:spPr>
          <a:xfrm>
            <a:off x="4887982" y="2758577"/>
            <a:ext cx="342637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rot="5400000">
            <a:off x="2247192" y="4423313"/>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4" name="Picture 13"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47971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467600" cy="944562"/>
          </a:xfrm>
        </p:spPr>
        <p:txBody>
          <a:bodyPr>
            <a:normAutofit/>
          </a:bodyPr>
          <a:lstStyle>
            <a:lvl1pPr algn="ctr">
              <a:defRPr sz="2500" cap="all">
                <a:solidFill>
                  <a:srgbClr val="0E99C0"/>
                </a:solidFill>
              </a:defRPr>
            </a:lvl1pPr>
          </a:lstStyle>
          <a:p>
            <a:r>
              <a:rPr lang="en-US" dirty="0"/>
              <a:t>Click to edit Master title</a:t>
            </a:r>
          </a:p>
        </p:txBody>
      </p:sp>
    </p:spTree>
    <p:extLst>
      <p:ext uri="{BB962C8B-B14F-4D97-AF65-F5344CB8AC3E}">
        <p14:creationId xmlns:p14="http://schemas.microsoft.com/office/powerpoint/2010/main" val="90660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What are the key takeaways</a:t>
            </a:r>
          </a:p>
          <a:p>
            <a:pPr lvl="1"/>
            <a:r>
              <a:rPr lang="en-US" dirty="0"/>
              <a:t>Include each point here</a:t>
            </a:r>
          </a:p>
          <a:p>
            <a:pPr lvl="1"/>
            <a:r>
              <a:rPr lang="en-US" dirty="0"/>
              <a:t>And here</a:t>
            </a:r>
          </a:p>
          <a:p>
            <a:pPr lvl="1"/>
            <a:r>
              <a:rPr lang="en-US" dirty="0"/>
              <a:t>And here</a:t>
            </a:r>
          </a:p>
          <a:p>
            <a:pPr lvl="1"/>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Summary</a:t>
            </a:r>
          </a:p>
        </p:txBody>
      </p:sp>
      <p:pic>
        <p:nvPicPr>
          <p:cNvPr id="8" name="Picture 7" descr="navyHPTNPPT headere_purple onl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7" name="Picture 6" descr="navy-background.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186765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4238"/>
            <a:ext cx="8229600" cy="792162"/>
          </a:xfrm>
          <a:prstGeom prst="rect">
            <a:avLst/>
          </a:prstGeom>
        </p:spPr>
        <p:txBody>
          <a:bodyPr vert="horz" lIns="91440" tIns="45720" rIns="91440" bIns="45720" rtlCol="0" anchor="ctr">
            <a:normAutofit/>
          </a:bodyPr>
          <a:lstStyle/>
          <a:p>
            <a:r>
              <a:rPr lang="en-US" dirty="0"/>
              <a:t>HPTN 2015 </a:t>
            </a:r>
            <a:r>
              <a:rPr lang="en-US" dirty="0" err="1"/>
              <a:t>Powerpoint</a:t>
            </a:r>
            <a:r>
              <a:rPr lang="en-US" dirty="0"/>
              <a:t> Template </a:t>
            </a:r>
          </a:p>
        </p:txBody>
      </p:sp>
      <p:sp>
        <p:nvSpPr>
          <p:cNvPr id="5" name="Text Placeholder 4"/>
          <p:cNvSpPr>
            <a:spLocks noGrp="1"/>
          </p:cNvSpPr>
          <p:nvPr>
            <p:ph type="body" idx="1"/>
          </p:nvPr>
        </p:nvSpPr>
        <p:spPr>
          <a:xfrm>
            <a:off x="457200" y="2133600"/>
            <a:ext cx="8229600" cy="3886200"/>
          </a:xfrm>
          <a:prstGeom prst="rect">
            <a:avLst/>
          </a:prstGeom>
        </p:spPr>
        <p:txBody>
          <a:bodyPr vert="horz" lIns="91440" tIns="45720" rIns="91440" bIns="45720" rtlCol="0">
            <a:normAutofit/>
          </a:bodyPr>
          <a:lstStyle/>
          <a:p>
            <a:pPr lvl="0"/>
            <a:r>
              <a:rPr lang="en-US" dirty="0"/>
              <a:t>This template must be used for all presentations that pertain to HPTN studies.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360991"/>
      </p:ext>
    </p:extLst>
  </p:cSld>
  <p:clrMap bg1="lt1" tx1="dk1" bg2="lt2" tx2="dk2" accent1="accent1" accent2="accent2" accent3="accent3" accent4="accent4" accent5="accent5" accent6="accent6" hlink="hlink" folHlink="folHlink"/>
  <p:sldLayoutIdLst>
    <p:sldLayoutId id="2147483651" r:id="rId1"/>
    <p:sldLayoutId id="2147483670" r:id="rId2"/>
    <p:sldLayoutId id="2147483682" r:id="rId3"/>
    <p:sldLayoutId id="2147483681" r:id="rId4"/>
    <p:sldLayoutId id="2147483669" r:id="rId5"/>
    <p:sldLayoutId id="2147483684" r:id="rId6"/>
    <p:sldLayoutId id="2147483683" r:id="rId7"/>
    <p:sldLayoutId id="2147483671" r:id="rId8"/>
    <p:sldLayoutId id="2147483685" r:id="rId9"/>
    <p:sldLayoutId id="2147483680" r:id="rId10"/>
    <p:sldLayoutId id="2147483686" r:id="rId11"/>
    <p:sldLayoutId id="2147483687" r:id="rId12"/>
    <p:sldLayoutId id="2147483688" r:id="rId13"/>
  </p:sldLayoutIdLst>
  <p:txStyles>
    <p:titleStyle>
      <a:lvl1pPr algn="l" defTabSz="914400" rtl="0" eaLnBrk="1" latinLnBrk="0" hangingPunct="1">
        <a:spcBef>
          <a:spcPct val="0"/>
        </a:spcBef>
        <a:buNone/>
        <a:defRPr sz="3600" b="1" kern="1200" baseline="0">
          <a:solidFill>
            <a:srgbClr val="0E99C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800" b="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4238"/>
            <a:ext cx="8229600" cy="792162"/>
          </a:xfrm>
          <a:prstGeom prst="rect">
            <a:avLst/>
          </a:prstGeom>
        </p:spPr>
        <p:txBody>
          <a:bodyPr vert="horz" lIns="91440" tIns="45720" rIns="91440" bIns="45720" rtlCol="0" anchor="ctr">
            <a:normAutofit/>
          </a:bodyPr>
          <a:lstStyle/>
          <a:p>
            <a:r>
              <a:rPr lang="en-US" dirty="0"/>
              <a:t>HPTN 2015 </a:t>
            </a:r>
            <a:r>
              <a:rPr lang="en-US" dirty="0" err="1"/>
              <a:t>Powerpoint</a:t>
            </a:r>
            <a:r>
              <a:rPr lang="en-US" dirty="0"/>
              <a:t> Template </a:t>
            </a:r>
          </a:p>
        </p:txBody>
      </p:sp>
      <p:sp>
        <p:nvSpPr>
          <p:cNvPr id="5" name="Text Placeholder 4"/>
          <p:cNvSpPr>
            <a:spLocks noGrp="1"/>
          </p:cNvSpPr>
          <p:nvPr>
            <p:ph type="body" idx="1"/>
          </p:nvPr>
        </p:nvSpPr>
        <p:spPr>
          <a:xfrm>
            <a:off x="457200" y="2133600"/>
            <a:ext cx="8229600" cy="3886200"/>
          </a:xfrm>
          <a:prstGeom prst="rect">
            <a:avLst/>
          </a:prstGeom>
        </p:spPr>
        <p:txBody>
          <a:bodyPr vert="horz" lIns="91440" tIns="45720" rIns="91440" bIns="45720" rtlCol="0">
            <a:normAutofit/>
          </a:bodyPr>
          <a:lstStyle/>
          <a:p>
            <a:pPr lvl="0"/>
            <a:r>
              <a:rPr lang="en-US" dirty="0"/>
              <a:t>This template must be used for all presentations that pertain to HPTN studies.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713451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spcBef>
          <a:spcPct val="0"/>
        </a:spcBef>
        <a:buNone/>
        <a:defRPr sz="3600" b="1" kern="1200" baseline="0">
          <a:solidFill>
            <a:srgbClr val="0E99C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800" b="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28" y="2582164"/>
            <a:ext cx="8229600" cy="1676400"/>
          </a:xfrm>
        </p:spPr>
        <p:txBody>
          <a:bodyPr/>
          <a:lstStyle/>
          <a:p>
            <a:r>
              <a:rPr lang="en-US" dirty="0"/>
              <a:t>Long-Acting Injectables </a:t>
            </a:r>
            <a:br>
              <a:rPr lang="en-US" dirty="0"/>
            </a:br>
            <a:r>
              <a:rPr lang="en-US" dirty="0"/>
              <a:t>for PrEP</a:t>
            </a:r>
          </a:p>
        </p:txBody>
      </p:sp>
      <p:sp>
        <p:nvSpPr>
          <p:cNvPr id="4" name="Text Placeholder 3"/>
          <p:cNvSpPr>
            <a:spLocks noGrp="1"/>
          </p:cNvSpPr>
          <p:nvPr>
            <p:ph type="body" sz="quarter" idx="11"/>
          </p:nvPr>
        </p:nvSpPr>
        <p:spPr/>
        <p:txBody>
          <a:bodyPr/>
          <a:lstStyle/>
          <a:p>
            <a:r>
              <a:rPr lang="en-US" dirty="0"/>
              <a:t>Sinead Delany-Moretlwe</a:t>
            </a:r>
          </a:p>
          <a:p>
            <a:r>
              <a:rPr lang="en-US" dirty="0"/>
              <a:t>University of the Witwatersrand</a:t>
            </a:r>
          </a:p>
          <a:p>
            <a:r>
              <a:rPr lang="en-US" dirty="0"/>
              <a:t>IAS, Amsterdam, July 2018</a:t>
            </a:r>
          </a:p>
        </p:txBody>
      </p:sp>
    </p:spTree>
    <p:extLst>
      <p:ext uri="{BB962C8B-B14F-4D97-AF65-F5344CB8AC3E}">
        <p14:creationId xmlns:p14="http://schemas.microsoft.com/office/powerpoint/2010/main" val="334059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1056690"/>
            <a:ext cx="7467600" cy="944562"/>
          </a:xfrm>
        </p:spPr>
        <p:txBody>
          <a:bodyPr>
            <a:normAutofit fontScale="90000"/>
          </a:bodyPr>
          <a:lstStyle/>
          <a:p>
            <a:r>
              <a:rPr lang="en-US" altLang="ja-JP" dirty="0"/>
              <a:t>CAB LA PrEP Phase 2 Safety and PK Studies</a:t>
            </a:r>
            <a:endParaRPr lang="en-ZA" dirty="0"/>
          </a:p>
        </p:txBody>
      </p:sp>
      <p:pic>
        <p:nvPicPr>
          <p:cNvPr id="4" name="Content Placeholder 3"/>
          <p:cNvPicPr>
            <a:picLocks noGrp="1" noChangeAspect="1"/>
          </p:cNvPicPr>
          <p:nvPr>
            <p:ph idx="1"/>
          </p:nvPr>
        </p:nvPicPr>
        <p:blipFill>
          <a:blip r:embed="rId3"/>
          <a:stretch>
            <a:fillRect/>
          </a:stretch>
        </p:blipFill>
        <p:spPr>
          <a:xfrm>
            <a:off x="814388" y="2299228"/>
            <a:ext cx="7488237" cy="4273094"/>
          </a:xfrm>
          <a:prstGeom prst="rect">
            <a:avLst/>
          </a:prstGeom>
        </p:spPr>
      </p:pic>
    </p:spTree>
    <p:extLst>
      <p:ext uri="{BB962C8B-B14F-4D97-AF65-F5344CB8AC3E}">
        <p14:creationId xmlns:p14="http://schemas.microsoft.com/office/powerpoint/2010/main" val="400194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155635" y="931653"/>
          <a:ext cx="7810500" cy="531674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2639" y="6141864"/>
            <a:ext cx="7376491"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Grade 2: &lt; 90 to 60 ml/min or 10 to &lt; 30% decrease from participant’s baseline.</a:t>
            </a:r>
          </a:p>
          <a:p>
            <a:r>
              <a:rPr lang="en-US" sz="1200" dirty="0">
                <a:latin typeface="Arial" panose="020B0604020202020204" pitchFamily="34" charset="0"/>
                <a:cs typeface="Arial" panose="020B0604020202020204" pitchFamily="34" charset="0"/>
              </a:rPr>
              <a:t>  Grade 3: &lt; 60 to 30 ml/min or 30 to &lt; 50% decrease from participant’s baseline.</a:t>
            </a:r>
          </a:p>
          <a:p>
            <a:pPr marL="0" indent="0" algn="ctr"/>
            <a:endParaRPr lang="en-US" sz="1200" b="1" dirty="0">
              <a:solidFill>
                <a:srgbClr val="1E344B"/>
              </a:solidFill>
              <a:latin typeface="Arial" panose="020B0604020202020204" pitchFamily="34" charset="0"/>
              <a:cs typeface="Arial" panose="020B0604020202020204" pitchFamily="34" charset="0"/>
            </a:endParaRPr>
          </a:p>
        </p:txBody>
      </p:sp>
      <p:sp>
        <p:nvSpPr>
          <p:cNvPr id="13" name="Rectangle 12"/>
          <p:cNvSpPr/>
          <p:nvPr/>
        </p:nvSpPr>
        <p:spPr>
          <a:xfrm>
            <a:off x="5471160" y="2511228"/>
            <a:ext cx="1828800" cy="419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Arial" panose="020B0604020202020204" pitchFamily="34" charset="0"/>
                <a:cs typeface="Arial" panose="020B0604020202020204" pitchFamily="34" charset="0"/>
              </a:rPr>
              <a:t>p &lt; 0.0001</a:t>
            </a:r>
          </a:p>
        </p:txBody>
      </p:sp>
      <p:sp>
        <p:nvSpPr>
          <p:cNvPr id="12" name="Rectangle 11"/>
          <p:cNvSpPr/>
          <p:nvPr/>
        </p:nvSpPr>
        <p:spPr>
          <a:xfrm>
            <a:off x="1876457" y="2484998"/>
            <a:ext cx="3594703" cy="471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stretch>
            <a:fillRect/>
          </a:stretch>
        </p:blipFill>
        <p:spPr>
          <a:xfrm>
            <a:off x="7828750" y="1003965"/>
            <a:ext cx="1189171" cy="598523"/>
          </a:xfrm>
          <a:prstGeom prst="rect">
            <a:avLst/>
          </a:prstGeom>
        </p:spPr>
      </p:pic>
      <p:sp>
        <p:nvSpPr>
          <p:cNvPr id="9" name="Rectangle 8"/>
          <p:cNvSpPr/>
          <p:nvPr/>
        </p:nvSpPr>
        <p:spPr>
          <a:xfrm>
            <a:off x="5471160" y="2956558"/>
            <a:ext cx="1828800" cy="4191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0000"/>
                </a:solidFill>
                <a:latin typeface="Arial" panose="020B0604020202020204" pitchFamily="34" charset="0"/>
                <a:cs typeface="Arial" panose="020B0604020202020204" pitchFamily="34" charset="0"/>
              </a:rPr>
              <a:t>p = 0.03</a:t>
            </a:r>
          </a:p>
        </p:txBody>
      </p:sp>
      <p:sp>
        <p:nvSpPr>
          <p:cNvPr id="10" name="Rectangle 9"/>
          <p:cNvSpPr/>
          <p:nvPr/>
        </p:nvSpPr>
        <p:spPr>
          <a:xfrm>
            <a:off x="1876457" y="2956557"/>
            <a:ext cx="3594703" cy="4715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5" name="Title 3"/>
          <p:cNvSpPr txBox="1">
            <a:spLocks/>
          </p:cNvSpPr>
          <p:nvPr/>
        </p:nvSpPr>
        <p:spPr>
          <a:xfrm>
            <a:off x="155635" y="265225"/>
            <a:ext cx="8988365" cy="944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500" b="1" kern="1200" cap="all" baseline="0">
                <a:solidFill>
                  <a:srgbClr val="0E99C0"/>
                </a:solidFill>
                <a:latin typeface="Arial"/>
                <a:ea typeface="+mj-ea"/>
                <a:cs typeface="Arial"/>
              </a:defRPr>
            </a:lvl1pPr>
          </a:lstStyle>
          <a:p>
            <a:r>
              <a:rPr lang="en-US" sz="2400" cap="none" dirty="0">
                <a:latin typeface="Arial" panose="020B0604020202020204" pitchFamily="34" charset="0"/>
                <a:ea typeface="Arial Black" charset="0"/>
                <a:cs typeface="Arial" panose="020B0604020202020204" pitchFamily="34" charset="0"/>
              </a:rPr>
              <a:t>HPTN 077: Grade 2 or Higher AE’s Experienced by &gt;5% of Any Arm During Injection Phase</a:t>
            </a:r>
          </a:p>
          <a:p>
            <a:pPr lvl="0" algn="l"/>
            <a:r>
              <a:rPr lang="en-US" sz="1400" cap="none" dirty="0">
                <a:latin typeface="Arial Black" charset="0"/>
                <a:ea typeface="Arial Black" charset="0"/>
                <a:cs typeface="Arial Black" charset="0"/>
              </a:rPr>
              <a:t>n=177 (CAB 134, PBO 43)</a:t>
            </a:r>
          </a:p>
          <a:p>
            <a:pPr algn="l"/>
            <a:endParaRPr lang="en-US" sz="2800" cap="none" dirty="0">
              <a:latin typeface="Arial Black" charset="0"/>
              <a:ea typeface="Arial Black" charset="0"/>
              <a:cs typeface="Arial Black" charset="0"/>
            </a:endParaRPr>
          </a:p>
        </p:txBody>
      </p:sp>
      <p:cxnSp>
        <p:nvCxnSpPr>
          <p:cNvPr id="14" name="Straight Connector 13"/>
          <p:cNvCxnSpPr/>
          <p:nvPr/>
        </p:nvCxnSpPr>
        <p:spPr>
          <a:xfrm flipV="1">
            <a:off x="155635" y="969220"/>
            <a:ext cx="8798561" cy="347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524836" y="1158015"/>
            <a:ext cx="173976" cy="276999"/>
          </a:xfrm>
          <a:prstGeom prst="rect">
            <a:avLst/>
          </a:prstGeom>
          <a:solidFill>
            <a:schemeClr val="bg1"/>
          </a:solidFill>
        </p:spPr>
        <p:txBody>
          <a:bodyPr wrap="square" lIns="0" tIns="0" rIns="0" bIns="0">
            <a:spAutoFit/>
          </a:bodyPr>
          <a:lstStyle/>
          <a:p>
            <a:r>
              <a:rPr lang="en-US" u="sng" dirty="0">
                <a:latin typeface="Calibri" panose="020F0502020204030204" pitchFamily="34" charset="0"/>
                <a:ea typeface="Calibri" panose="020F0502020204030204" pitchFamily="34" charset="0"/>
                <a:cs typeface="Times New Roman" panose="02020603050405020304" pitchFamily="18" charset="0"/>
              </a:rPr>
              <a:t>&gt; </a:t>
            </a:r>
            <a:endParaRPr lang="en-US" dirty="0"/>
          </a:p>
        </p:txBody>
      </p:sp>
      <p:sp>
        <p:nvSpPr>
          <p:cNvPr id="15" name="TextBox 14"/>
          <p:cNvSpPr txBox="1"/>
          <p:nvPr/>
        </p:nvSpPr>
        <p:spPr>
          <a:xfrm>
            <a:off x="6438122" y="6581001"/>
            <a:ext cx="2550694" cy="276999"/>
          </a:xfrm>
          <a:prstGeom prst="rect">
            <a:avLst/>
          </a:prstGeom>
          <a:noFill/>
        </p:spPr>
        <p:txBody>
          <a:bodyPr wrap="square" rtlCol="0">
            <a:spAutoFit/>
          </a:bodyPr>
          <a:lstStyle/>
          <a:p>
            <a:pPr marL="0" indent="0" algn="r"/>
            <a:r>
              <a:rPr lang="en-ZA" sz="1200" dirty="0">
                <a:latin typeface="Arial" panose="020B0604020202020204" pitchFamily="34" charset="0"/>
                <a:cs typeface="Arial" panose="020B0604020202020204" pitchFamily="34" charset="0"/>
              </a:rPr>
              <a:t>Landovitz, IAS 2017</a:t>
            </a:r>
          </a:p>
        </p:txBody>
      </p:sp>
    </p:spTree>
    <p:extLst>
      <p:ext uri="{BB962C8B-B14F-4D97-AF65-F5344CB8AC3E}">
        <p14:creationId xmlns:p14="http://schemas.microsoft.com/office/powerpoint/2010/main" val="4034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8124" y="2715005"/>
            <a:ext cx="4052976" cy="925153"/>
            <a:chOff x="425423" y="645200"/>
            <a:chExt cx="4052976" cy="925153"/>
          </a:xfrm>
        </p:grpSpPr>
        <p:sp>
          <p:nvSpPr>
            <p:cNvPr id="5" name="TextBox 4"/>
            <p:cNvSpPr txBox="1"/>
            <p:nvPr/>
          </p:nvSpPr>
          <p:spPr>
            <a:xfrm>
              <a:off x="1885089" y="645200"/>
              <a:ext cx="1133644" cy="369332"/>
            </a:xfrm>
            <a:prstGeom prst="rect">
              <a:avLst/>
            </a:prstGeom>
            <a:noFill/>
          </p:spPr>
          <p:txBody>
            <a:bodyPr wrap="none" rtlCol="0">
              <a:spAutoFit/>
            </a:bodyPr>
            <a:lstStyle/>
            <a:p>
              <a:pPr marL="0" indent="0" algn="ctr"/>
              <a:r>
                <a:rPr lang="en-US" b="1" dirty="0">
                  <a:solidFill>
                    <a:srgbClr val="1E344B"/>
                  </a:solidFill>
                  <a:latin typeface="Arial" panose="020B0604020202020204" pitchFamily="34" charset="0"/>
                  <a:cs typeface="Arial" panose="020B0604020202020204" pitchFamily="34" charset="0"/>
                </a:rPr>
                <a:t>Cohort 1</a:t>
              </a:r>
            </a:p>
          </p:txBody>
        </p:sp>
        <p:sp>
          <p:nvSpPr>
            <p:cNvPr id="29" name="TextBox 28"/>
            <p:cNvSpPr txBox="1"/>
            <p:nvPr/>
          </p:nvSpPr>
          <p:spPr>
            <a:xfrm>
              <a:off x="425423" y="924022"/>
              <a:ext cx="4052976" cy="646331"/>
            </a:xfrm>
            <a:prstGeom prst="rect">
              <a:avLst/>
            </a:prstGeom>
            <a:noFill/>
          </p:spPr>
          <p:txBody>
            <a:bodyPr wrap="square" rtlCol="0">
              <a:spAutoFit/>
            </a:bodyPr>
            <a:lstStyle/>
            <a:p>
              <a:pPr marL="0" indent="0" algn="ctr"/>
              <a:r>
                <a:rPr lang="en-US" sz="1200" dirty="0">
                  <a:solidFill>
                    <a:srgbClr val="1E344B"/>
                  </a:solidFill>
                  <a:latin typeface="Arial" panose="020B0604020202020204" pitchFamily="34" charset="0"/>
                  <a:cs typeface="Arial" panose="020B0604020202020204" pitchFamily="34" charset="0"/>
                </a:rPr>
                <a:t>Two 2mL (2x400mg) </a:t>
              </a:r>
            </a:p>
            <a:p>
              <a:pPr marL="0" indent="0" algn="ctr"/>
              <a:r>
                <a:rPr lang="en-US" sz="1200" dirty="0">
                  <a:solidFill>
                    <a:srgbClr val="1E344B"/>
                  </a:solidFill>
                  <a:latin typeface="Arial" panose="020B0604020202020204" pitchFamily="34" charset="0"/>
                  <a:cs typeface="Arial" panose="020B0604020202020204" pitchFamily="34" charset="0"/>
                </a:rPr>
                <a:t>IM Injections </a:t>
              </a:r>
            </a:p>
            <a:p>
              <a:pPr marL="0" indent="0" algn="ctr"/>
              <a:r>
                <a:rPr lang="en-US" sz="1200" dirty="0">
                  <a:solidFill>
                    <a:srgbClr val="1E344B"/>
                  </a:solidFill>
                  <a:latin typeface="Arial" panose="020B0604020202020204" pitchFamily="34" charset="0"/>
                  <a:cs typeface="Arial" panose="020B0604020202020204" pitchFamily="34" charset="0"/>
                </a:rPr>
                <a:t>every 12 Weeks  </a:t>
              </a:r>
            </a:p>
          </p:txBody>
        </p:sp>
      </p:grpSp>
      <p:graphicFrame>
        <p:nvGraphicFramePr>
          <p:cNvPr id="34" name="Table 33"/>
          <p:cNvGraphicFramePr>
            <a:graphicFrameLocks noGrp="1"/>
          </p:cNvGraphicFramePr>
          <p:nvPr>
            <p:extLst/>
          </p:nvPr>
        </p:nvGraphicFramePr>
        <p:xfrm>
          <a:off x="4824356" y="3798939"/>
          <a:ext cx="4310696" cy="1932219"/>
        </p:xfrm>
        <a:graphic>
          <a:graphicData uri="http://schemas.openxmlformats.org/drawingml/2006/table">
            <a:tbl>
              <a:tblPr firstRow="1" bandRow="1">
                <a:tableStyleId>{5C22544A-7EE6-4342-B048-85BDC9FD1C3A}</a:tableStyleId>
              </a:tblPr>
              <a:tblGrid>
                <a:gridCol w="1077674">
                  <a:extLst>
                    <a:ext uri="{9D8B030D-6E8A-4147-A177-3AD203B41FA5}">
                      <a16:colId xmlns="" xmlns:a16="http://schemas.microsoft.com/office/drawing/2014/main" val="160503838"/>
                    </a:ext>
                  </a:extLst>
                </a:gridCol>
                <a:gridCol w="1077674">
                  <a:extLst>
                    <a:ext uri="{9D8B030D-6E8A-4147-A177-3AD203B41FA5}">
                      <a16:colId xmlns="" xmlns:a16="http://schemas.microsoft.com/office/drawing/2014/main" val="4137898411"/>
                    </a:ext>
                  </a:extLst>
                </a:gridCol>
                <a:gridCol w="1077674">
                  <a:extLst>
                    <a:ext uri="{9D8B030D-6E8A-4147-A177-3AD203B41FA5}">
                      <a16:colId xmlns="" xmlns:a16="http://schemas.microsoft.com/office/drawing/2014/main" val="1090509367"/>
                    </a:ext>
                  </a:extLst>
                </a:gridCol>
                <a:gridCol w="1077674">
                  <a:extLst>
                    <a:ext uri="{9D8B030D-6E8A-4147-A177-3AD203B41FA5}">
                      <a16:colId xmlns="" xmlns:a16="http://schemas.microsoft.com/office/drawing/2014/main" val="1044887369"/>
                    </a:ext>
                  </a:extLst>
                </a:gridCol>
              </a:tblGrid>
              <a:tr h="333141">
                <a:tc gridSpan="2">
                  <a:txBody>
                    <a:bodyPr/>
                    <a:lstStyle/>
                    <a:p>
                      <a:pPr algn="ctr"/>
                      <a:r>
                        <a:rPr lang="en-US" sz="1200" b="1" dirty="0">
                          <a:solidFill>
                            <a:schemeClr val="tx1"/>
                          </a:solidFill>
                          <a:latin typeface="Arial" panose="020B0604020202020204" pitchFamily="34" charset="0"/>
                          <a:cs typeface="Arial" panose="020B0604020202020204" pitchFamily="34" charset="0"/>
                        </a:rPr>
                        <a:t>1.51 </a:t>
                      </a:r>
                      <a:r>
                        <a:rPr lang="en-US" sz="1200" b="1" dirty="0" err="1">
                          <a:solidFill>
                            <a:schemeClr val="tx1"/>
                          </a:solidFill>
                          <a:latin typeface="Arial" panose="020B0604020202020204" pitchFamily="34" charset="0"/>
                          <a:cs typeface="Arial" panose="020B0604020202020204" pitchFamily="34" charset="0"/>
                        </a:rPr>
                        <a:t>ug</a:t>
                      </a:r>
                      <a:r>
                        <a:rPr lang="en-US" sz="1200" b="1" dirty="0">
                          <a:solidFill>
                            <a:schemeClr val="tx1"/>
                          </a:solidFill>
                          <a:latin typeface="Arial" panose="020B0604020202020204" pitchFamily="34" charset="0"/>
                          <a:cs typeface="Arial" panose="020B0604020202020204" pitchFamily="34" charset="0"/>
                        </a:rPr>
                        <a:t>/mL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a:r>
                        <a:rPr lang="en-US" sz="1200" b="1" dirty="0">
                          <a:solidFill>
                            <a:schemeClr val="tx1"/>
                          </a:solidFill>
                          <a:latin typeface="Arial" panose="020B0604020202020204" pitchFamily="34" charset="0"/>
                          <a:cs typeface="Arial" panose="020B0604020202020204" pitchFamily="34" charset="0"/>
                        </a:rPr>
                        <a:t>2.11 </a:t>
                      </a:r>
                      <a:r>
                        <a:rPr lang="en-US" sz="1200" b="1" dirty="0" err="1">
                          <a:solidFill>
                            <a:schemeClr val="tx1"/>
                          </a:solidFill>
                          <a:latin typeface="Arial" panose="020B0604020202020204" pitchFamily="34" charset="0"/>
                          <a:cs typeface="Arial" panose="020B0604020202020204" pitchFamily="34" charset="0"/>
                        </a:rPr>
                        <a:t>ug</a:t>
                      </a:r>
                      <a:r>
                        <a:rPr lang="en-US" sz="1200" b="1" dirty="0">
                          <a:solidFill>
                            <a:schemeClr val="tx1"/>
                          </a:solidFill>
                          <a:latin typeface="Arial" panose="020B0604020202020204" pitchFamily="34" charset="0"/>
                          <a:cs typeface="Arial" panose="020B0604020202020204" pitchFamily="34" charset="0"/>
                        </a:rPr>
                        <a:t>/mL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 xmlns:a16="http://schemas.microsoft.com/office/drawing/2014/main" val="3847505104"/>
                  </a:ext>
                </a:extLst>
              </a:tr>
              <a:tr h="799539">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1: </a:t>
                      </a:r>
                      <a:r>
                        <a:rPr lang="en-US" sz="1200" b="1" dirty="0">
                          <a:solidFill>
                            <a:schemeClr val="tx1"/>
                          </a:solidFill>
                          <a:latin typeface="Arial" panose="020B0604020202020204" pitchFamily="34" charset="0"/>
                          <a:cs typeface="Arial" panose="020B0604020202020204" pitchFamily="34" charset="0"/>
                        </a:rPr>
                        <a:t>100%</a:t>
                      </a:r>
                      <a:endParaRPr lang="en-US" sz="1200" b="1" baseline="0" dirty="0">
                        <a:solidFill>
                          <a:schemeClr val="tx1"/>
                        </a:solidFill>
                        <a:latin typeface="Arial" panose="020B0604020202020204" pitchFamily="34" charset="0"/>
                        <a:cs typeface="Arial" panose="020B0604020202020204" pitchFamily="34" charset="0"/>
                      </a:endParaRP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4: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5: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1: </a:t>
                      </a:r>
                      <a:r>
                        <a:rPr lang="en-US" sz="1200" b="1" dirty="0">
                          <a:solidFill>
                            <a:schemeClr val="tx1"/>
                          </a:solidFill>
                          <a:latin typeface="Arial" panose="020B0604020202020204" pitchFamily="34" charset="0"/>
                          <a:cs typeface="Arial" panose="020B0604020202020204" pitchFamily="34" charset="0"/>
                        </a:rPr>
                        <a:t>100%</a:t>
                      </a:r>
                      <a:endParaRPr lang="en-US" sz="1200" b="1" baseline="0" dirty="0">
                        <a:solidFill>
                          <a:schemeClr val="tx1"/>
                        </a:solidFill>
                        <a:latin typeface="Arial" panose="020B0604020202020204" pitchFamily="34" charset="0"/>
                        <a:cs typeface="Arial" panose="020B0604020202020204" pitchFamily="34" charset="0"/>
                      </a:endParaRP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100%</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4: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5: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365703"/>
                  </a:ext>
                </a:extLst>
              </a:tr>
              <a:tr h="799539">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1: </a:t>
                      </a:r>
                      <a:r>
                        <a:rPr lang="en-US" sz="1200" b="1" dirty="0">
                          <a:solidFill>
                            <a:schemeClr val="tx1"/>
                          </a:solidFill>
                          <a:latin typeface="Arial" panose="020B0604020202020204" pitchFamily="34" charset="0"/>
                          <a:cs typeface="Arial" panose="020B0604020202020204" pitchFamily="34" charset="0"/>
                        </a:rPr>
                        <a:t>95%</a:t>
                      </a:r>
                      <a:endParaRPr lang="en-US" sz="1200" b="1" baseline="0" dirty="0">
                        <a:solidFill>
                          <a:schemeClr val="tx1"/>
                        </a:solidFill>
                        <a:latin typeface="Arial" panose="020B0604020202020204" pitchFamily="34" charset="0"/>
                        <a:cs typeface="Arial" panose="020B0604020202020204" pitchFamily="34" charset="0"/>
                      </a:endParaRP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80%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4: </a:t>
                      </a:r>
                      <a:r>
                        <a:rPr lang="en-US" sz="1200" b="1" dirty="0">
                          <a:solidFill>
                            <a:schemeClr val="tx1"/>
                          </a:solidFill>
                          <a:latin typeface="Arial" panose="020B0604020202020204" pitchFamily="34" charset="0"/>
                          <a:cs typeface="Arial" panose="020B0604020202020204" pitchFamily="34" charset="0"/>
                        </a:rPr>
                        <a:t>84%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5: 89%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1: </a:t>
                      </a:r>
                      <a:r>
                        <a:rPr lang="en-US" sz="1200" b="1" dirty="0">
                          <a:solidFill>
                            <a:schemeClr val="tx1"/>
                          </a:solidFill>
                          <a:latin typeface="Arial" panose="020B0604020202020204" pitchFamily="34" charset="0"/>
                          <a:cs typeface="Arial" panose="020B0604020202020204" pitchFamily="34" charset="0"/>
                        </a:rPr>
                        <a:t>79%</a:t>
                      </a:r>
                      <a:endParaRPr lang="en-US" sz="1200" b="1" baseline="0" dirty="0">
                        <a:solidFill>
                          <a:schemeClr val="tx1"/>
                        </a:solidFill>
                        <a:latin typeface="Arial" panose="020B0604020202020204" pitchFamily="34" charset="0"/>
                        <a:cs typeface="Arial" panose="020B0604020202020204" pitchFamily="34" charset="0"/>
                      </a:endParaRP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95%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4: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5: 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371498313"/>
                  </a:ext>
                </a:extLst>
              </a:tr>
            </a:tbl>
          </a:graphicData>
        </a:graphic>
      </p:graphicFrame>
      <p:graphicFrame>
        <p:nvGraphicFramePr>
          <p:cNvPr id="23" name="Table 22"/>
          <p:cNvGraphicFramePr>
            <a:graphicFrameLocks noGrp="1"/>
          </p:cNvGraphicFramePr>
          <p:nvPr>
            <p:extLst/>
          </p:nvPr>
        </p:nvGraphicFramePr>
        <p:xfrm>
          <a:off x="1020002" y="3783700"/>
          <a:ext cx="4052976" cy="1862159"/>
        </p:xfrm>
        <a:graphic>
          <a:graphicData uri="http://schemas.openxmlformats.org/drawingml/2006/table">
            <a:tbl>
              <a:tblPr firstRow="1" bandRow="1">
                <a:tableStyleId>{5C22544A-7EE6-4342-B048-85BDC9FD1C3A}</a:tableStyleId>
              </a:tblPr>
              <a:tblGrid>
                <a:gridCol w="2136702">
                  <a:extLst>
                    <a:ext uri="{9D8B030D-6E8A-4147-A177-3AD203B41FA5}">
                      <a16:colId xmlns="" xmlns:a16="http://schemas.microsoft.com/office/drawing/2014/main" val="160503838"/>
                    </a:ext>
                  </a:extLst>
                </a:gridCol>
                <a:gridCol w="1916274">
                  <a:extLst>
                    <a:ext uri="{9D8B030D-6E8A-4147-A177-3AD203B41FA5}">
                      <a16:colId xmlns="" xmlns:a16="http://schemas.microsoft.com/office/drawing/2014/main" val="1090509367"/>
                    </a:ext>
                  </a:extLst>
                </a:gridCol>
              </a:tblGrid>
              <a:tr h="333141">
                <a:tc>
                  <a:txBody>
                    <a:bodyPr/>
                    <a:lstStyle/>
                    <a:p>
                      <a:pPr algn="ctr"/>
                      <a:r>
                        <a:rPr lang="en-US" sz="1400" b="1" dirty="0">
                          <a:solidFill>
                            <a:srgbClr val="FF0000"/>
                          </a:solidFill>
                          <a:latin typeface="Arial" panose="020B0604020202020204" pitchFamily="34" charset="0"/>
                          <a:cs typeface="Arial" panose="020B0604020202020204" pitchFamily="34" charset="0"/>
                        </a:rPr>
                        <a:t>0.72 </a:t>
                      </a:r>
                      <a:r>
                        <a:rPr lang="en-US" sz="1400" b="1" dirty="0" err="1">
                          <a:solidFill>
                            <a:srgbClr val="FF0000"/>
                          </a:solidFill>
                          <a:latin typeface="Arial" panose="020B0604020202020204" pitchFamily="34" charset="0"/>
                          <a:cs typeface="Arial" panose="020B0604020202020204" pitchFamily="34" charset="0"/>
                        </a:rPr>
                        <a:t>ug</a:t>
                      </a:r>
                      <a:r>
                        <a:rPr lang="en-US" sz="1400" b="1" dirty="0">
                          <a:solidFill>
                            <a:srgbClr val="FF0000"/>
                          </a:solidFill>
                          <a:latin typeface="Arial" panose="020B0604020202020204" pitchFamily="34" charset="0"/>
                          <a:cs typeface="Arial" panose="020B0604020202020204" pitchFamily="34" charset="0"/>
                        </a:rPr>
                        <a:t>/mL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FF0000"/>
                          </a:solidFill>
                          <a:latin typeface="Arial" panose="020B0604020202020204" pitchFamily="34" charset="0"/>
                          <a:cs typeface="Arial" panose="020B0604020202020204" pitchFamily="34" charset="0"/>
                        </a:rPr>
                        <a:t>1.34 </a:t>
                      </a:r>
                      <a:r>
                        <a:rPr lang="en-US" sz="1400" b="1" dirty="0" err="1">
                          <a:solidFill>
                            <a:srgbClr val="FF0000"/>
                          </a:solidFill>
                          <a:latin typeface="Arial" panose="020B0604020202020204" pitchFamily="34" charset="0"/>
                          <a:cs typeface="Arial" panose="020B0604020202020204" pitchFamily="34" charset="0"/>
                        </a:rPr>
                        <a:t>ug</a:t>
                      </a:r>
                      <a:r>
                        <a:rPr lang="en-US" sz="1400" b="1" dirty="0">
                          <a:solidFill>
                            <a:srgbClr val="FF0000"/>
                          </a:solidFill>
                          <a:latin typeface="Arial" panose="020B0604020202020204" pitchFamily="34" charset="0"/>
                          <a:cs typeface="Arial" panose="020B0604020202020204" pitchFamily="34" charset="0"/>
                        </a:rPr>
                        <a:t>/mL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47505104"/>
                  </a:ext>
                </a:extLst>
              </a:tr>
              <a:tr h="729479">
                <a:tc>
                  <a:txBody>
                    <a:bodyPr/>
                    <a:lstStyle/>
                    <a:p>
                      <a:pPr algn="ctr"/>
                      <a:r>
                        <a:rPr lang="en-US" sz="1200" b="1" dirty="0" err="1">
                          <a:solidFill>
                            <a:srgbClr val="FF0000"/>
                          </a:solidFill>
                          <a:latin typeface="Arial" panose="020B0604020202020204" pitchFamily="34" charset="0"/>
                          <a:cs typeface="Arial" panose="020B0604020202020204" pitchFamily="34" charset="0"/>
                        </a:rPr>
                        <a:t>Inj</a:t>
                      </a:r>
                      <a:r>
                        <a:rPr lang="en-US" sz="1200" b="1" baseline="0" dirty="0">
                          <a:solidFill>
                            <a:srgbClr val="FF0000"/>
                          </a:solidFill>
                          <a:latin typeface="Arial" panose="020B0604020202020204" pitchFamily="34" charset="0"/>
                          <a:cs typeface="Arial" panose="020B0604020202020204" pitchFamily="34" charset="0"/>
                        </a:rPr>
                        <a:t> 1: </a:t>
                      </a:r>
                      <a:r>
                        <a:rPr lang="en-US" sz="1200" b="1" dirty="0">
                          <a:solidFill>
                            <a:srgbClr val="FF0000"/>
                          </a:solidFill>
                          <a:latin typeface="Arial" panose="020B0604020202020204" pitchFamily="34" charset="0"/>
                          <a:cs typeface="Arial" panose="020B0604020202020204" pitchFamily="34" charset="0"/>
                        </a:rPr>
                        <a:t>92%</a:t>
                      </a:r>
                      <a:r>
                        <a:rPr lang="en-US" sz="1200" b="1" baseline="0" dirty="0">
                          <a:solidFill>
                            <a:srgbClr val="FF0000"/>
                          </a:solidFill>
                          <a:latin typeface="Arial" panose="020B0604020202020204" pitchFamily="34" charset="0"/>
                          <a:cs typeface="Arial" panose="020B0604020202020204" pitchFamily="34" charset="0"/>
                        </a:rPr>
                        <a:t>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1: </a:t>
                      </a:r>
                      <a:r>
                        <a:rPr lang="en-US" sz="1200" b="1" dirty="0">
                          <a:solidFill>
                            <a:schemeClr val="tx1"/>
                          </a:solidFill>
                          <a:latin typeface="Arial" panose="020B0604020202020204" pitchFamily="34" charset="0"/>
                          <a:cs typeface="Arial" panose="020B0604020202020204" pitchFamily="34" charset="0"/>
                        </a:rPr>
                        <a:t>100%</a:t>
                      </a:r>
                      <a:r>
                        <a:rPr lang="en-US" sz="1200" b="1" baseline="0" dirty="0">
                          <a:solidFill>
                            <a:schemeClr val="tx1"/>
                          </a:solidFill>
                          <a:latin typeface="Arial" panose="020B0604020202020204" pitchFamily="34" charset="0"/>
                          <a:cs typeface="Arial" panose="020B0604020202020204" pitchFamily="34" charset="0"/>
                        </a:rPr>
                        <a:t>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100%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365703"/>
                  </a:ext>
                </a:extLst>
              </a:tr>
              <a:tr h="799539">
                <a:tc>
                  <a:txBody>
                    <a:bodyPr/>
                    <a:lstStyle/>
                    <a:p>
                      <a:pPr algn="ctr"/>
                      <a:r>
                        <a:rPr lang="en-US" sz="1200" b="1" dirty="0" err="1">
                          <a:solidFill>
                            <a:srgbClr val="FF0000"/>
                          </a:solidFill>
                          <a:latin typeface="Arial" panose="020B0604020202020204" pitchFamily="34" charset="0"/>
                          <a:cs typeface="Arial" panose="020B0604020202020204" pitchFamily="34" charset="0"/>
                        </a:rPr>
                        <a:t>Inj</a:t>
                      </a:r>
                      <a:r>
                        <a:rPr lang="en-US" sz="1200" b="1" baseline="0" dirty="0">
                          <a:solidFill>
                            <a:srgbClr val="FF0000"/>
                          </a:solidFill>
                          <a:latin typeface="Arial" panose="020B0604020202020204" pitchFamily="34" charset="0"/>
                          <a:cs typeface="Arial" panose="020B0604020202020204" pitchFamily="34" charset="0"/>
                        </a:rPr>
                        <a:t> 1: 23% </a:t>
                      </a:r>
                    </a:p>
                    <a:p>
                      <a:pPr algn="ctr"/>
                      <a:r>
                        <a:rPr lang="en-US" sz="1200" b="1" dirty="0" err="1">
                          <a:solidFill>
                            <a:srgbClr val="FF0000"/>
                          </a:solidFill>
                          <a:latin typeface="Arial" panose="020B0604020202020204" pitchFamily="34" charset="0"/>
                          <a:cs typeface="Arial" panose="020B0604020202020204" pitchFamily="34" charset="0"/>
                        </a:rPr>
                        <a:t>Inj</a:t>
                      </a:r>
                      <a:r>
                        <a:rPr lang="en-US" sz="1200" b="1" baseline="0" dirty="0">
                          <a:solidFill>
                            <a:srgbClr val="FF0000"/>
                          </a:solidFill>
                          <a:latin typeface="Arial" panose="020B0604020202020204" pitchFamily="34" charset="0"/>
                          <a:cs typeface="Arial" panose="020B0604020202020204" pitchFamily="34" charset="0"/>
                        </a:rPr>
                        <a:t> 2: </a:t>
                      </a:r>
                      <a:r>
                        <a:rPr lang="en-US" sz="1200" b="1" dirty="0">
                          <a:solidFill>
                            <a:srgbClr val="FF0000"/>
                          </a:solidFill>
                          <a:latin typeface="Arial" panose="020B0604020202020204" pitchFamily="34" charset="0"/>
                          <a:cs typeface="Arial" panose="020B0604020202020204" pitchFamily="34" charset="0"/>
                        </a:rPr>
                        <a:t>65% </a:t>
                      </a:r>
                    </a:p>
                    <a:p>
                      <a:pPr algn="ctr"/>
                      <a:r>
                        <a:rPr lang="en-US" sz="1200" b="1" dirty="0" err="1">
                          <a:solidFill>
                            <a:srgbClr val="FF0000"/>
                          </a:solidFill>
                          <a:latin typeface="Arial" panose="020B0604020202020204" pitchFamily="34" charset="0"/>
                          <a:cs typeface="Arial" panose="020B0604020202020204" pitchFamily="34" charset="0"/>
                        </a:rPr>
                        <a:t>Inj</a:t>
                      </a:r>
                      <a:r>
                        <a:rPr lang="en-US" sz="1200" b="1" dirty="0">
                          <a:solidFill>
                            <a:srgbClr val="FF0000"/>
                          </a:solidFill>
                          <a:latin typeface="Arial" panose="020B0604020202020204" pitchFamily="34" charset="0"/>
                          <a:cs typeface="Arial" panose="020B0604020202020204" pitchFamily="34" charset="0"/>
                        </a:rPr>
                        <a:t> 3: 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err="1">
                          <a:solidFill>
                            <a:srgbClr val="FF0000"/>
                          </a:solidFill>
                          <a:latin typeface="Arial" panose="020B0604020202020204" pitchFamily="34" charset="0"/>
                          <a:cs typeface="Arial" panose="020B0604020202020204" pitchFamily="34" charset="0"/>
                        </a:rPr>
                        <a:t>Inj</a:t>
                      </a:r>
                      <a:r>
                        <a:rPr lang="en-US" sz="1200" b="1" baseline="0" dirty="0">
                          <a:solidFill>
                            <a:srgbClr val="FF0000"/>
                          </a:solidFill>
                          <a:latin typeface="Arial" panose="020B0604020202020204" pitchFamily="34" charset="0"/>
                          <a:cs typeface="Arial" panose="020B0604020202020204" pitchFamily="34" charset="0"/>
                        </a:rPr>
                        <a:t> 1: 23%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baseline="0" dirty="0">
                          <a:solidFill>
                            <a:schemeClr val="tx1"/>
                          </a:solidFill>
                          <a:latin typeface="Arial" panose="020B0604020202020204" pitchFamily="34" charset="0"/>
                          <a:cs typeface="Arial" panose="020B0604020202020204" pitchFamily="34" charset="0"/>
                        </a:rPr>
                        <a:t> 2: </a:t>
                      </a:r>
                      <a:r>
                        <a:rPr lang="en-US" sz="1200" b="1" dirty="0">
                          <a:solidFill>
                            <a:schemeClr val="tx1"/>
                          </a:solidFill>
                          <a:latin typeface="Arial" panose="020B0604020202020204" pitchFamily="34" charset="0"/>
                          <a:cs typeface="Arial" panose="020B0604020202020204" pitchFamily="34" charset="0"/>
                        </a:rPr>
                        <a:t>95% </a:t>
                      </a:r>
                    </a:p>
                    <a:p>
                      <a:pPr algn="ctr"/>
                      <a:r>
                        <a:rPr lang="en-US" sz="1200" b="1" dirty="0" err="1">
                          <a:solidFill>
                            <a:schemeClr val="tx1"/>
                          </a:solidFill>
                          <a:latin typeface="Arial" panose="020B0604020202020204" pitchFamily="34" charset="0"/>
                          <a:cs typeface="Arial" panose="020B0604020202020204" pitchFamily="34" charset="0"/>
                        </a:rPr>
                        <a:t>Inj</a:t>
                      </a:r>
                      <a:r>
                        <a:rPr lang="en-US" sz="1200" b="1" dirty="0">
                          <a:solidFill>
                            <a:schemeClr val="tx1"/>
                          </a:solidFill>
                          <a:latin typeface="Arial" panose="020B0604020202020204" pitchFamily="34" charset="0"/>
                          <a:cs typeface="Arial" panose="020B0604020202020204" pitchFamily="34" charset="0"/>
                        </a:rPr>
                        <a:t> 3: 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71498313"/>
                  </a:ext>
                </a:extLst>
              </a:tr>
            </a:tbl>
          </a:graphicData>
        </a:graphic>
      </p:graphicFrame>
      <p:sp>
        <p:nvSpPr>
          <p:cNvPr id="2" name="Rectangle 1"/>
          <p:cNvSpPr/>
          <p:nvPr/>
        </p:nvSpPr>
        <p:spPr>
          <a:xfrm>
            <a:off x="367419" y="3617523"/>
            <a:ext cx="1305165" cy="461665"/>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Median Steady </a:t>
            </a:r>
          </a:p>
          <a:p>
            <a:r>
              <a:rPr lang="en-US" sz="1200" b="1" dirty="0">
                <a:latin typeface="Arial" panose="020B0604020202020204" pitchFamily="34" charset="0"/>
                <a:cs typeface="Arial" panose="020B0604020202020204" pitchFamily="34" charset="0"/>
              </a:rPr>
              <a:t>State Trough:</a:t>
            </a:r>
            <a:endParaRPr lang="en-US" sz="1200" dirty="0"/>
          </a:p>
        </p:txBody>
      </p:sp>
      <p:sp>
        <p:nvSpPr>
          <p:cNvPr id="24" name="Rectangle 23"/>
          <p:cNvSpPr/>
          <p:nvPr/>
        </p:nvSpPr>
        <p:spPr>
          <a:xfrm>
            <a:off x="472094" y="4159798"/>
            <a:ext cx="814571" cy="461665"/>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 &gt; 1X </a:t>
            </a:r>
          </a:p>
          <a:p>
            <a:r>
              <a:rPr lang="en-US" sz="1200" b="1" dirty="0">
                <a:latin typeface="Arial" panose="020B0604020202020204" pitchFamily="34" charset="0"/>
                <a:cs typeface="Arial" panose="020B0604020202020204" pitchFamily="34" charset="0"/>
              </a:rPr>
              <a:t>PA-IC90:</a:t>
            </a:r>
          </a:p>
        </p:txBody>
      </p:sp>
      <p:sp>
        <p:nvSpPr>
          <p:cNvPr id="26" name="Rectangle 25"/>
          <p:cNvSpPr/>
          <p:nvPr/>
        </p:nvSpPr>
        <p:spPr>
          <a:xfrm>
            <a:off x="472093" y="4970480"/>
            <a:ext cx="814571" cy="461665"/>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 &gt; 4X </a:t>
            </a:r>
          </a:p>
          <a:p>
            <a:r>
              <a:rPr lang="en-US" sz="1200" b="1" dirty="0">
                <a:latin typeface="Arial" panose="020B0604020202020204" pitchFamily="34" charset="0"/>
                <a:cs typeface="Arial" panose="020B0604020202020204" pitchFamily="34" charset="0"/>
              </a:rPr>
              <a:t>PA-IC90:</a:t>
            </a:r>
          </a:p>
        </p:txBody>
      </p:sp>
      <p:sp>
        <p:nvSpPr>
          <p:cNvPr id="35" name="Rectangle 34"/>
          <p:cNvSpPr/>
          <p:nvPr/>
        </p:nvSpPr>
        <p:spPr>
          <a:xfrm>
            <a:off x="1626577" y="5969977"/>
            <a:ext cx="4535083" cy="360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546546" y="6330463"/>
            <a:ext cx="4535083" cy="298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2094" y="3657470"/>
            <a:ext cx="8137616" cy="435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7419" y="4125107"/>
            <a:ext cx="8699052" cy="615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 y="-55224"/>
            <a:ext cx="9135052" cy="944562"/>
          </a:xfrm>
        </p:spPr>
        <p:txBody>
          <a:bodyPr>
            <a:normAutofit/>
          </a:bodyPr>
          <a:lstStyle/>
          <a:p>
            <a:r>
              <a:rPr lang="en-US" sz="2000" cap="none" dirty="0">
                <a:latin typeface="Arial" panose="020B0604020202020204" pitchFamily="34" charset="0"/>
                <a:ea typeface="Arial Black" charset="0"/>
                <a:cs typeface="Arial" panose="020B0604020202020204" pitchFamily="34" charset="0"/>
              </a:rPr>
              <a:t>Cohort 2 Participants Consistently Met Pharmacokinetic Targets</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5151" y="899394"/>
            <a:ext cx="1396538" cy="274320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97613" y="899394"/>
            <a:ext cx="1169324" cy="2743200"/>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4244" y="899394"/>
            <a:ext cx="1396538" cy="2743200"/>
          </a:xfrm>
          <a:prstGeom prst="rect">
            <a:avLst/>
          </a:prstGeom>
        </p:spPr>
      </p:pic>
      <p:pic>
        <p:nvPicPr>
          <p:cNvPr id="11" name="Pictur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0901" y="901829"/>
            <a:ext cx="1169324" cy="2743200"/>
          </a:xfrm>
          <a:prstGeom prst="rect">
            <a:avLst/>
          </a:prstGeom>
        </p:spPr>
      </p:pic>
      <p:sp>
        <p:nvSpPr>
          <p:cNvPr id="40" name="Rectangle 39"/>
          <p:cNvSpPr/>
          <p:nvPr/>
        </p:nvSpPr>
        <p:spPr>
          <a:xfrm>
            <a:off x="413049" y="831201"/>
            <a:ext cx="4535083" cy="2808953"/>
          </a:xfrm>
          <a:prstGeom prst="rect">
            <a:avLst/>
          </a:prstGeom>
          <a:solidFill>
            <a:srgbClr val="FFFFFF">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822995" y="2715005"/>
            <a:ext cx="4052976" cy="925153"/>
            <a:chOff x="4521636" y="645200"/>
            <a:chExt cx="4052976" cy="925153"/>
          </a:xfrm>
        </p:grpSpPr>
        <p:sp>
          <p:nvSpPr>
            <p:cNvPr id="31" name="TextBox 30"/>
            <p:cNvSpPr txBox="1"/>
            <p:nvPr/>
          </p:nvSpPr>
          <p:spPr>
            <a:xfrm>
              <a:off x="5981301" y="645200"/>
              <a:ext cx="1133645" cy="369332"/>
            </a:xfrm>
            <a:prstGeom prst="rect">
              <a:avLst/>
            </a:prstGeom>
            <a:noFill/>
          </p:spPr>
          <p:txBody>
            <a:bodyPr wrap="none" rtlCol="0">
              <a:spAutoFit/>
            </a:bodyPr>
            <a:lstStyle/>
            <a:p>
              <a:pPr marL="0" indent="0" algn="ctr"/>
              <a:r>
                <a:rPr lang="en-US" b="1" dirty="0">
                  <a:solidFill>
                    <a:srgbClr val="1E344B"/>
                  </a:solidFill>
                  <a:latin typeface="Arial" panose="020B0604020202020204" pitchFamily="34" charset="0"/>
                  <a:cs typeface="Arial" panose="020B0604020202020204" pitchFamily="34" charset="0"/>
                </a:rPr>
                <a:t>Cohort 2</a:t>
              </a:r>
            </a:p>
          </p:txBody>
        </p:sp>
        <p:sp>
          <p:nvSpPr>
            <p:cNvPr id="32" name="TextBox 31"/>
            <p:cNvSpPr txBox="1"/>
            <p:nvPr/>
          </p:nvSpPr>
          <p:spPr>
            <a:xfrm>
              <a:off x="4521636" y="924022"/>
              <a:ext cx="4052976" cy="646331"/>
            </a:xfrm>
            <a:prstGeom prst="rect">
              <a:avLst/>
            </a:prstGeom>
            <a:noFill/>
          </p:spPr>
          <p:txBody>
            <a:bodyPr wrap="square" rtlCol="0">
              <a:spAutoFit/>
            </a:bodyPr>
            <a:lstStyle/>
            <a:p>
              <a:pPr marL="0" indent="0" algn="ctr"/>
              <a:r>
                <a:rPr lang="en-US" sz="1200" dirty="0">
                  <a:solidFill>
                    <a:srgbClr val="1E344B"/>
                  </a:solidFill>
                  <a:latin typeface="Arial" panose="020B0604020202020204" pitchFamily="34" charset="0"/>
                  <a:cs typeface="Arial" panose="020B0604020202020204" pitchFamily="34" charset="0"/>
                </a:rPr>
                <a:t>One 3mL (600mg) </a:t>
              </a:r>
            </a:p>
            <a:p>
              <a:pPr marL="0" indent="0" algn="ctr"/>
              <a:r>
                <a:rPr lang="en-US" sz="1200" dirty="0">
                  <a:solidFill>
                    <a:srgbClr val="1E344B"/>
                  </a:solidFill>
                  <a:latin typeface="Arial" panose="020B0604020202020204" pitchFamily="34" charset="0"/>
                  <a:cs typeface="Arial" panose="020B0604020202020204" pitchFamily="34" charset="0"/>
                </a:rPr>
                <a:t>IM Injection </a:t>
              </a:r>
            </a:p>
            <a:p>
              <a:pPr marL="0" indent="0" algn="ctr"/>
              <a:r>
                <a:rPr lang="en-US" sz="1200" dirty="0">
                  <a:solidFill>
                    <a:srgbClr val="1E344B"/>
                  </a:solidFill>
                  <a:latin typeface="Arial" panose="020B0604020202020204" pitchFamily="34" charset="0"/>
                  <a:cs typeface="Arial" panose="020B0604020202020204" pitchFamily="34" charset="0"/>
                </a:rPr>
                <a:t>every 8 Weeks  </a:t>
              </a:r>
            </a:p>
          </p:txBody>
        </p:sp>
      </p:grpSp>
      <p:graphicFrame>
        <p:nvGraphicFramePr>
          <p:cNvPr id="15" name="Table 14"/>
          <p:cNvGraphicFramePr>
            <a:graphicFrameLocks noGrp="1"/>
          </p:cNvGraphicFramePr>
          <p:nvPr>
            <p:extLst/>
          </p:nvPr>
        </p:nvGraphicFramePr>
        <p:xfrm>
          <a:off x="1865936" y="5577168"/>
          <a:ext cx="5644652" cy="1005840"/>
        </p:xfrm>
        <a:graphic>
          <a:graphicData uri="http://schemas.openxmlformats.org/drawingml/2006/table">
            <a:tbl>
              <a:tblPr firstRow="1" bandRow="1">
                <a:tableStyleId>{5C22544A-7EE6-4342-B048-85BDC9FD1C3A}</a:tableStyleId>
              </a:tblPr>
              <a:tblGrid>
                <a:gridCol w="3420265">
                  <a:extLst>
                    <a:ext uri="{9D8B030D-6E8A-4147-A177-3AD203B41FA5}">
                      <a16:colId xmlns="" xmlns:a16="http://schemas.microsoft.com/office/drawing/2014/main" val="160503838"/>
                    </a:ext>
                  </a:extLst>
                </a:gridCol>
                <a:gridCol w="2224387">
                  <a:extLst>
                    <a:ext uri="{9D8B030D-6E8A-4147-A177-3AD203B41FA5}">
                      <a16:colId xmlns="" xmlns:a16="http://schemas.microsoft.com/office/drawing/2014/main" val="1090509367"/>
                    </a:ext>
                  </a:extLst>
                </a:gridCol>
              </a:tblGrid>
              <a:tr h="298608">
                <a:tc>
                  <a:txBody>
                    <a:bodyPr/>
                    <a:lstStyle/>
                    <a:p>
                      <a:pPr algn="l"/>
                      <a:r>
                        <a:rPr lang="en-US" sz="1600" b="1" dirty="0">
                          <a:solidFill>
                            <a:schemeClr val="tx1"/>
                          </a:solidFill>
                          <a:latin typeface="Arial" panose="020B0604020202020204" pitchFamily="34" charset="0"/>
                          <a:cs typeface="Arial" panose="020B0604020202020204" pitchFamily="34" charset="0"/>
                        </a:rPr>
                        <a:t>Median</a:t>
                      </a:r>
                      <a:r>
                        <a:rPr lang="en-US" sz="1600" b="1" baseline="0" dirty="0">
                          <a:solidFill>
                            <a:schemeClr val="tx1"/>
                          </a:solidFill>
                          <a:latin typeface="Arial" panose="020B0604020202020204" pitchFamily="34" charset="0"/>
                          <a:cs typeface="Arial" panose="020B0604020202020204" pitchFamily="34" charset="0"/>
                        </a:rPr>
                        <a:t> Steady State Trough:</a:t>
                      </a:r>
                      <a:endParaRPr lang="en-US" sz="1600" b="1"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solidFill>
                            <a:schemeClr val="tx1"/>
                          </a:solidFill>
                          <a:latin typeface="Arial" panose="020B0604020202020204" pitchFamily="34" charset="0"/>
                          <a:cs typeface="Arial" panose="020B0604020202020204" pitchFamily="34" charset="0"/>
                        </a:rPr>
                        <a:t>~1.35 </a:t>
                      </a:r>
                      <a:r>
                        <a:rPr lang="en-US" sz="1600" b="0" dirty="0" err="1">
                          <a:solidFill>
                            <a:schemeClr val="tx1"/>
                          </a:solidFill>
                          <a:latin typeface="Arial" panose="020B0604020202020204" pitchFamily="34" charset="0"/>
                          <a:cs typeface="Arial" panose="020B0604020202020204" pitchFamily="34" charset="0"/>
                        </a:rPr>
                        <a:t>ug</a:t>
                      </a:r>
                      <a:r>
                        <a:rPr lang="en-US" sz="1600" b="0" dirty="0">
                          <a:solidFill>
                            <a:schemeClr val="tx1"/>
                          </a:solidFill>
                          <a:latin typeface="Arial" panose="020B0604020202020204" pitchFamily="34" charset="0"/>
                          <a:cs typeface="Arial" panose="020B0604020202020204" pitchFamily="34" charset="0"/>
                        </a:rPr>
                        <a:t>/mL</a:t>
                      </a: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847505104"/>
                  </a:ext>
                </a:extLst>
              </a:tr>
              <a:tr h="298608">
                <a:tc>
                  <a:txBody>
                    <a:bodyPr/>
                    <a:lstStyle/>
                    <a:p>
                      <a:pPr algn="l"/>
                      <a:r>
                        <a:rPr lang="en-US" sz="1600" b="1" dirty="0">
                          <a:solidFill>
                            <a:schemeClr val="tx1"/>
                          </a:solidFill>
                          <a:latin typeface="Arial" panose="020B0604020202020204" pitchFamily="34" charset="0"/>
                          <a:cs typeface="Arial" panose="020B0604020202020204" pitchFamily="34" charset="0"/>
                        </a:rPr>
                        <a:t>% &gt;</a:t>
                      </a:r>
                      <a:r>
                        <a:rPr lang="en-US" sz="1600" b="1" baseline="0" dirty="0">
                          <a:solidFill>
                            <a:schemeClr val="tx1"/>
                          </a:solidFill>
                          <a:latin typeface="Arial" panose="020B0604020202020204" pitchFamily="34" charset="0"/>
                          <a:cs typeface="Arial" panose="020B0604020202020204" pitchFamily="34" charset="0"/>
                        </a:rPr>
                        <a:t> 1X PA-IC90:</a:t>
                      </a:r>
                      <a:endParaRPr lang="en-US" sz="1600" b="1"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solidFill>
                            <a:schemeClr val="tx1"/>
                          </a:solidFill>
                          <a:latin typeface="Arial" panose="020B0604020202020204" pitchFamily="34" charset="0"/>
                          <a:cs typeface="Arial" panose="020B0604020202020204" pitchFamily="34" charset="0"/>
                        </a:rPr>
                        <a:t>≥95%</a:t>
                      </a: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365703"/>
                  </a:ext>
                </a:extLst>
              </a:tr>
              <a:tr h="298608">
                <a:tc>
                  <a:txBody>
                    <a:bodyPr/>
                    <a:lstStyle/>
                    <a:p>
                      <a:pPr algn="l"/>
                      <a:r>
                        <a:rPr lang="en-US" sz="1600" b="1" dirty="0">
                          <a:solidFill>
                            <a:schemeClr val="tx1"/>
                          </a:solidFill>
                          <a:latin typeface="Arial" panose="020B0604020202020204" pitchFamily="34" charset="0"/>
                          <a:cs typeface="Arial" panose="020B0604020202020204" pitchFamily="34" charset="0"/>
                        </a:rPr>
                        <a:t>% &gt;</a:t>
                      </a:r>
                      <a:r>
                        <a:rPr lang="en-US" sz="1600" b="1" baseline="0" dirty="0">
                          <a:solidFill>
                            <a:schemeClr val="tx1"/>
                          </a:solidFill>
                          <a:latin typeface="Arial" panose="020B0604020202020204" pitchFamily="34" charset="0"/>
                          <a:cs typeface="Arial" panose="020B0604020202020204" pitchFamily="34" charset="0"/>
                        </a:rPr>
                        <a:t> 4X PA-IC90:</a:t>
                      </a:r>
                      <a:endParaRPr lang="en-US" sz="1600" b="1"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a:solidFill>
                            <a:schemeClr val="tx1"/>
                          </a:solidFill>
                          <a:latin typeface="Arial" panose="020B0604020202020204" pitchFamily="34" charset="0"/>
                          <a:cs typeface="Arial" panose="020B0604020202020204" pitchFamily="34" charset="0"/>
                        </a:rPr>
                        <a:t>≥80%</a:t>
                      </a: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595108678"/>
                  </a:ext>
                </a:extLst>
              </a:tr>
            </a:tbl>
          </a:graphicData>
        </a:graphic>
      </p:graphicFrame>
      <p:cxnSp>
        <p:nvCxnSpPr>
          <p:cNvPr id="8" name="Straight Connector 7"/>
          <p:cNvCxnSpPr/>
          <p:nvPr/>
        </p:nvCxnSpPr>
        <p:spPr>
          <a:xfrm>
            <a:off x="472093" y="4076700"/>
            <a:ext cx="8443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2093" y="4800600"/>
            <a:ext cx="84433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51219" y="831029"/>
            <a:ext cx="8465187" cy="138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72093" y="4871553"/>
            <a:ext cx="8638250" cy="615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438122" y="6581001"/>
            <a:ext cx="2550694" cy="276999"/>
          </a:xfrm>
          <a:prstGeom prst="rect">
            <a:avLst/>
          </a:prstGeom>
          <a:noFill/>
        </p:spPr>
        <p:txBody>
          <a:bodyPr wrap="square" rtlCol="0">
            <a:spAutoFit/>
          </a:bodyPr>
          <a:lstStyle/>
          <a:p>
            <a:pPr marL="0" indent="0" algn="r"/>
            <a:r>
              <a:rPr lang="en-ZA" sz="1200" dirty="0">
                <a:latin typeface="Arial" panose="020B0604020202020204" pitchFamily="34" charset="0"/>
                <a:cs typeface="Arial" panose="020B0604020202020204" pitchFamily="34" charset="0"/>
              </a:rPr>
              <a:t>Landovitz, IAS 2017</a:t>
            </a:r>
          </a:p>
        </p:txBody>
      </p:sp>
    </p:spTree>
    <p:extLst>
      <p:ext uri="{BB962C8B-B14F-4D97-AF65-F5344CB8AC3E}">
        <p14:creationId xmlns:p14="http://schemas.microsoft.com/office/powerpoint/2010/main" val="2320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5"/>
                                        </p:tgtEl>
                                      </p:cBhvr>
                                    </p:animEffect>
                                    <p:set>
                                      <p:cBhvr>
                                        <p:cTn id="16" dur="1" fill="hold">
                                          <p:stCondLst>
                                            <p:cond delay="499"/>
                                          </p:stCondLst>
                                        </p:cTn>
                                        <p:tgtEl>
                                          <p:spTgt spid="3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7" grpId="0" animBg="1"/>
      <p:bldP spid="40"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2726" b="2863"/>
          <a:stretch>
            <a:fillRect/>
          </a:stretch>
        </p:blipFill>
        <p:spPr bwMode="auto">
          <a:xfrm>
            <a:off x="4488024" y="2507811"/>
            <a:ext cx="3900196" cy="2662039"/>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r="3549" b="4715"/>
          <a:stretch>
            <a:fillRect/>
          </a:stretch>
        </p:blipFill>
        <p:spPr bwMode="auto">
          <a:xfrm>
            <a:off x="270589" y="2471970"/>
            <a:ext cx="3862873" cy="2697880"/>
          </a:xfrm>
          <a:prstGeom prst="rect">
            <a:avLst/>
          </a:prstGeom>
          <a:noFill/>
          <a:ln w="9525">
            <a:noFill/>
            <a:miter lim="800000"/>
            <a:headEnd/>
            <a:tailEnd/>
          </a:ln>
          <a:effectLst/>
        </p:spPr>
      </p:pic>
      <p:sp>
        <p:nvSpPr>
          <p:cNvPr id="2" name="Title 1"/>
          <p:cNvSpPr>
            <a:spLocks noGrp="1"/>
          </p:cNvSpPr>
          <p:nvPr>
            <p:ph type="title"/>
          </p:nvPr>
        </p:nvSpPr>
        <p:spPr>
          <a:xfrm>
            <a:off x="754224" y="1161357"/>
            <a:ext cx="7467600" cy="944562"/>
          </a:xfrm>
        </p:spPr>
        <p:txBody>
          <a:bodyPr>
            <a:normAutofit fontScale="90000"/>
          </a:bodyPr>
          <a:lstStyle/>
          <a:p>
            <a:pPr algn="ctr"/>
            <a:r>
              <a:rPr lang="en-ZA" dirty="0"/>
              <a:t>Simulated effect of delays in dosing at injections 2 and 4</a:t>
            </a:r>
          </a:p>
        </p:txBody>
      </p:sp>
      <p:sp>
        <p:nvSpPr>
          <p:cNvPr id="4" name="TextBox 3"/>
          <p:cNvSpPr txBox="1"/>
          <p:nvPr/>
        </p:nvSpPr>
        <p:spPr>
          <a:xfrm>
            <a:off x="522514" y="5632702"/>
            <a:ext cx="8080311"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Less forgiveness prior to 2</a:t>
            </a:r>
            <a:r>
              <a:rPr lang="en-US" sz="2400" baseline="30000" dirty="0">
                <a:latin typeface="Arial" panose="020B0604020202020204" pitchFamily="34" charset="0"/>
                <a:cs typeface="Arial" panose="020B0604020202020204" pitchFamily="34" charset="0"/>
              </a:rPr>
              <a:t>nd</a:t>
            </a:r>
            <a:r>
              <a:rPr lang="en-US" sz="2400" dirty="0">
                <a:latin typeface="Arial" panose="020B0604020202020204" pitchFamily="34" charset="0"/>
                <a:cs typeface="Arial" panose="020B0604020202020204" pitchFamily="34" charset="0"/>
              </a:rPr>
              <a:t> IM injection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Greater forgiveness later injections</a:t>
            </a:r>
          </a:p>
        </p:txBody>
      </p:sp>
    </p:spTree>
    <p:extLst>
      <p:ext uri="{BB962C8B-B14F-4D97-AF65-F5344CB8AC3E}">
        <p14:creationId xmlns:p14="http://schemas.microsoft.com/office/powerpoint/2010/main" val="397782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8669FB7-4B33-4DDC-80CA-583E9D3E2C8B}"/>
              </a:ext>
            </a:extLst>
          </p:cNvPr>
          <p:cNvSpPr>
            <a:spLocks noGrp="1"/>
          </p:cNvSpPr>
          <p:nvPr>
            <p:ph type="body" sz="quarter" idx="10"/>
          </p:nvPr>
        </p:nvSpPr>
        <p:spPr>
          <a:xfrm>
            <a:off x="914400" y="2133599"/>
            <a:ext cx="7391400" cy="4214949"/>
          </a:xfrm>
        </p:spPr>
        <p:txBody>
          <a:bodyPr>
            <a:normAutofit/>
          </a:bodyPr>
          <a:lstStyle/>
          <a:p>
            <a:r>
              <a:rPr lang="en-US" sz="2400" dirty="0"/>
              <a:t>CAB LA HPTN 077 acceptability</a:t>
            </a:r>
          </a:p>
          <a:p>
            <a:pPr lvl="1"/>
            <a:r>
              <a:rPr lang="en-US" sz="2000" dirty="0"/>
              <a:t>66% born female, 47% from non-US sites</a:t>
            </a:r>
          </a:p>
          <a:p>
            <a:pPr lvl="1"/>
            <a:r>
              <a:rPr lang="en-US" sz="2000" dirty="0"/>
              <a:t>Range of injectable attributes moderately to highly acceptability (e.g., size, timing, number, location and privacy of injection)</a:t>
            </a:r>
          </a:p>
          <a:p>
            <a:pPr lvl="1"/>
            <a:r>
              <a:rPr lang="en-US" sz="2000" dirty="0"/>
              <a:t>Baseline preferences for LAI </a:t>
            </a:r>
            <a:r>
              <a:rPr lang="en-US" sz="2000" dirty="0" err="1"/>
              <a:t>PrEP</a:t>
            </a:r>
            <a:r>
              <a:rPr lang="en-US" sz="2000" dirty="0"/>
              <a:t> vs other methods higher in non-US (71%) than US (51%) – increased in both regions over time (93% and 64% at week 34)</a:t>
            </a:r>
          </a:p>
          <a:p>
            <a:pPr lvl="1"/>
            <a:r>
              <a:rPr lang="en-US" sz="2000" dirty="0"/>
              <a:t>Dosing regimen, arm and report of pain not associated with future interest in use</a:t>
            </a:r>
          </a:p>
        </p:txBody>
      </p:sp>
      <p:sp>
        <p:nvSpPr>
          <p:cNvPr id="3" name="Title 2">
            <a:extLst>
              <a:ext uri="{FF2B5EF4-FFF2-40B4-BE49-F238E27FC236}">
                <a16:creationId xmlns="" xmlns:a16="http://schemas.microsoft.com/office/drawing/2014/main" id="{95F6908D-07E8-4107-8B5B-21AE91A4BBAF}"/>
              </a:ext>
            </a:extLst>
          </p:cNvPr>
          <p:cNvSpPr>
            <a:spLocks noGrp="1"/>
          </p:cNvSpPr>
          <p:nvPr>
            <p:ph type="title"/>
          </p:nvPr>
        </p:nvSpPr>
        <p:spPr/>
        <p:txBody>
          <a:bodyPr/>
          <a:lstStyle/>
          <a:p>
            <a:r>
              <a:rPr lang="en-US" dirty="0"/>
              <a:t>Acceptability of LAI </a:t>
            </a:r>
            <a:r>
              <a:rPr lang="en-US" dirty="0" err="1"/>
              <a:t>PrEP</a:t>
            </a:r>
            <a:endParaRPr lang="en-US" dirty="0"/>
          </a:p>
        </p:txBody>
      </p:sp>
    </p:spTree>
    <p:extLst>
      <p:ext uri="{BB962C8B-B14F-4D97-AF65-F5344CB8AC3E}">
        <p14:creationId xmlns:p14="http://schemas.microsoft.com/office/powerpoint/2010/main" val="340559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01040" y="1076960"/>
            <a:ext cx="7924800" cy="812800"/>
          </a:xfrm>
          <a:prstGeom prst="rect">
            <a:avLst/>
          </a:prstGeom>
        </p:spPr>
        <p:txBody>
          <a:bodyPr>
            <a:noAutofit/>
          </a:bodyPr>
          <a:lstStyle>
            <a:lvl1pPr algn="l" defTabSz="914400" rtl="0" eaLnBrk="1" latinLnBrk="0" hangingPunct="1">
              <a:spcBef>
                <a:spcPct val="0"/>
              </a:spcBef>
              <a:buNone/>
              <a:defRPr sz="3600" b="1" kern="1200" baseline="0">
                <a:solidFill>
                  <a:srgbClr val="0E99C0"/>
                </a:solidFill>
                <a:latin typeface="Arial"/>
                <a:ea typeface="+mj-ea"/>
                <a:cs typeface="Arial"/>
              </a:defRPr>
            </a:lvl1pPr>
          </a:lstStyle>
          <a:p>
            <a:pPr algn="ctr"/>
            <a:r>
              <a:rPr lang="en-US" sz="2800" dirty="0"/>
              <a:t>LAI Development Issue: </a:t>
            </a:r>
          </a:p>
          <a:p>
            <a:pPr algn="ctr"/>
            <a:r>
              <a:rPr lang="en-US" sz="2400" dirty="0"/>
              <a:t>The Long PK Tail</a:t>
            </a:r>
          </a:p>
        </p:txBody>
      </p:sp>
      <p:graphicFrame>
        <p:nvGraphicFramePr>
          <p:cNvPr id="4" name="Object 4"/>
          <p:cNvGraphicFramePr>
            <a:graphicFrameLocks noChangeAspect="1"/>
          </p:cNvGraphicFramePr>
          <p:nvPr>
            <p:extLst/>
          </p:nvPr>
        </p:nvGraphicFramePr>
        <p:xfrm>
          <a:off x="152399" y="1954102"/>
          <a:ext cx="8473441" cy="4747079"/>
        </p:xfrm>
        <a:graphic>
          <a:graphicData uri="http://schemas.openxmlformats.org/presentationml/2006/ole">
            <mc:AlternateContent xmlns:mc="http://schemas.openxmlformats.org/markup-compatibility/2006">
              <mc:Choice xmlns:v="urn:schemas-microsoft-com:vml" Requires="v">
                <p:oleObj spid="_x0000_s1042" name="SPW 8.0 Graph" r:id="rId4" imgW="5353812" imgH="3973068" progId="">
                  <p:embed/>
                </p:oleObj>
              </mc:Choice>
              <mc:Fallback>
                <p:oleObj name="SPW 8.0 Graph" r:id="rId4" imgW="5353812" imgH="3973068" progId="">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t="4604"/>
                      <a:stretch>
                        <a:fillRect/>
                      </a:stretch>
                    </p:blipFill>
                    <p:spPr bwMode="auto">
                      <a:xfrm>
                        <a:off x="152399" y="1954102"/>
                        <a:ext cx="8473441" cy="474707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2463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68800"/>
            <a:ext cx="7467600" cy="944562"/>
          </a:xfrm>
        </p:spPr>
        <p:txBody>
          <a:bodyPr>
            <a:normAutofit fontScale="90000"/>
          </a:bodyPr>
          <a:lstStyle/>
          <a:p>
            <a:pPr algn="ctr"/>
            <a:r>
              <a:rPr lang="en-US" altLang="en-US" dirty="0">
                <a:latin typeface="Arial" charset="0"/>
                <a:cs typeface="Arial" charset="0"/>
              </a:rPr>
              <a:t>ÉCLAIR CAB Concentration Ranges by Visit</a:t>
            </a:r>
            <a:endParaRPr lang="en-ZA" dirty="0"/>
          </a:p>
        </p:txBody>
      </p:sp>
      <p:grpSp>
        <p:nvGrpSpPr>
          <p:cNvPr id="5" name="Group 13"/>
          <p:cNvGrpSpPr>
            <a:grpSpLocks/>
          </p:cNvGrpSpPr>
          <p:nvPr/>
        </p:nvGrpSpPr>
        <p:grpSpPr bwMode="auto">
          <a:xfrm>
            <a:off x="838200" y="2133600"/>
            <a:ext cx="7735711" cy="4227780"/>
            <a:chOff x="2133600" y="1239838"/>
            <a:chExt cx="8153401" cy="4249373"/>
          </a:xfrm>
        </p:grpSpPr>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t="59639"/>
            <a:stretch>
              <a:fillRect/>
            </a:stretch>
          </p:blipFill>
          <p:spPr bwMode="auto">
            <a:xfrm>
              <a:off x="2133600" y="1239838"/>
              <a:ext cx="7007956" cy="4249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Group 8"/>
            <p:cNvGrpSpPr>
              <a:grpSpLocks/>
            </p:cNvGrpSpPr>
            <p:nvPr/>
          </p:nvGrpSpPr>
          <p:grpSpPr bwMode="auto">
            <a:xfrm>
              <a:off x="8340726" y="3495348"/>
              <a:ext cx="1946275" cy="1436700"/>
              <a:chOff x="7498152" y="4114800"/>
              <a:chExt cx="1777653" cy="1310509"/>
            </a:xfrm>
          </p:grpSpPr>
          <p:sp>
            <p:nvSpPr>
              <p:cNvPr id="8" name="Oval 7"/>
              <p:cNvSpPr/>
              <p:nvPr/>
            </p:nvSpPr>
            <p:spPr>
              <a:xfrm>
                <a:off x="7498152" y="4662244"/>
                <a:ext cx="455288" cy="763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350">
                  <a:solidFill>
                    <a:srgbClr val="FFFFFF"/>
                  </a:solidFill>
                </a:endParaRPr>
              </a:p>
            </p:txBody>
          </p:sp>
          <p:sp>
            <p:nvSpPr>
              <p:cNvPr id="9" name="TextBox 7"/>
              <p:cNvSpPr txBox="1">
                <a:spLocks noChangeArrowheads="1"/>
              </p:cNvSpPr>
              <p:nvPr/>
            </p:nvSpPr>
            <p:spPr bwMode="auto">
              <a:xfrm>
                <a:off x="7772400" y="4114800"/>
                <a:ext cx="1503405" cy="5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900" b="1"/>
                  <a:t>14 subjects had detectable CAB 52 weeks after injection 3</a:t>
                </a:r>
              </a:p>
            </p:txBody>
          </p:sp>
        </p:grpSp>
      </p:grpSp>
      <p:sp>
        <p:nvSpPr>
          <p:cNvPr id="10" name="TextBox 9"/>
          <p:cNvSpPr txBox="1"/>
          <p:nvPr/>
        </p:nvSpPr>
        <p:spPr>
          <a:xfrm>
            <a:off x="6596743" y="6596743"/>
            <a:ext cx="2547257" cy="276999"/>
          </a:xfrm>
          <a:prstGeom prst="rect">
            <a:avLst/>
          </a:prstGeom>
          <a:noFill/>
        </p:spPr>
        <p:txBody>
          <a:bodyPr wrap="square" rtlCol="0">
            <a:spAutoFit/>
          </a:bodyPr>
          <a:lstStyle/>
          <a:p>
            <a:pPr marL="0" indent="0" algn="r"/>
            <a:r>
              <a:rPr lang="en-ZA" sz="1200" dirty="0">
                <a:latin typeface="Arial" panose="020B0604020202020204" pitchFamily="34" charset="0"/>
                <a:cs typeface="Arial" panose="020B0604020202020204" pitchFamily="34" charset="0"/>
              </a:rPr>
              <a:t>Markowitz, Lancet HIV 2017</a:t>
            </a:r>
          </a:p>
        </p:txBody>
      </p:sp>
    </p:spTree>
    <p:extLst>
      <p:ext uri="{BB962C8B-B14F-4D97-AF65-F5344CB8AC3E}">
        <p14:creationId xmlns:p14="http://schemas.microsoft.com/office/powerpoint/2010/main" val="3040153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EB05178F-7B19-49BA-B40A-4B945AD76411}"/>
              </a:ext>
            </a:extLst>
          </p:cNvPr>
          <p:cNvSpPr>
            <a:spLocks noGrp="1"/>
          </p:cNvSpPr>
          <p:nvPr>
            <p:ph type="title"/>
          </p:nvPr>
        </p:nvSpPr>
        <p:spPr/>
        <p:txBody>
          <a:bodyPr/>
          <a:lstStyle/>
          <a:p>
            <a:r>
              <a:rPr lang="en-US"/>
              <a:t> </a:t>
            </a:r>
          </a:p>
        </p:txBody>
      </p:sp>
      <p:sp>
        <p:nvSpPr>
          <p:cNvPr id="12" name="Text Placeholder 11">
            <a:extLst>
              <a:ext uri="{FF2B5EF4-FFF2-40B4-BE49-F238E27FC236}">
                <a16:creationId xmlns="" xmlns:a16="http://schemas.microsoft.com/office/drawing/2014/main" id="{6EA02EA8-9F17-4033-8ABA-90EE32423103}"/>
              </a:ext>
            </a:extLst>
          </p:cNvPr>
          <p:cNvSpPr>
            <a:spLocks noGrp="1"/>
          </p:cNvSpPr>
          <p:nvPr>
            <p:ph type="body" idx="1"/>
          </p:nvPr>
        </p:nvSpPr>
        <p:spPr>
          <a:xfrm>
            <a:off x="0" y="0"/>
            <a:ext cx="9144000" cy="4458585"/>
          </a:xfrm>
        </p:spPr>
        <p:txBody>
          <a:bodyPr/>
          <a:lstStyle/>
          <a:p>
            <a:r>
              <a:rPr lang="en-US"/>
              <a:t> </a:t>
            </a:r>
          </a:p>
        </p:txBody>
      </p:sp>
      <p:pic>
        <p:nvPicPr>
          <p:cNvPr id="10" name="Picture 9">
            <a:extLst>
              <a:ext uri="{FF2B5EF4-FFF2-40B4-BE49-F238E27FC236}">
                <a16:creationId xmlns="" xmlns:a16="http://schemas.microsoft.com/office/drawing/2014/main" id="{4E8F99AC-A789-47CC-A0A5-4FB590FD5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7973" y="152607"/>
            <a:ext cx="5668053" cy="5668053"/>
          </a:xfrm>
          <a:prstGeom prst="rect">
            <a:avLst/>
          </a:prstGeom>
        </p:spPr>
      </p:pic>
      <p:grpSp>
        <p:nvGrpSpPr>
          <p:cNvPr id="13" name="Group 12">
            <a:extLst>
              <a:ext uri="{FF2B5EF4-FFF2-40B4-BE49-F238E27FC236}">
                <a16:creationId xmlns="" xmlns:a16="http://schemas.microsoft.com/office/drawing/2014/main" id="{C2D8EFBE-24DC-480F-B163-FB6EFDB7C4E6}"/>
              </a:ext>
            </a:extLst>
          </p:cNvPr>
          <p:cNvGrpSpPr/>
          <p:nvPr/>
        </p:nvGrpSpPr>
        <p:grpSpPr>
          <a:xfrm>
            <a:off x="0" y="5814130"/>
            <a:ext cx="9143999" cy="1043870"/>
            <a:chOff x="0" y="-1"/>
            <a:chExt cx="9143999" cy="1043870"/>
          </a:xfrm>
        </p:grpSpPr>
        <p:pic>
          <p:nvPicPr>
            <p:cNvPr id="14" name="Picture 13" descr="navyHPTNPPT headere_purple only.png">
              <a:extLst>
                <a:ext uri="{FF2B5EF4-FFF2-40B4-BE49-F238E27FC236}">
                  <a16:creationId xmlns="" xmlns:a16="http://schemas.microsoft.com/office/drawing/2014/main" id="{8D4ABD76-AE03-4A6E-AEFA-BF373DA0FF1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5" name="Picture 14" descr="navy-background.png">
              <a:extLst>
                <a:ext uri="{FF2B5EF4-FFF2-40B4-BE49-F238E27FC236}">
                  <a16:creationId xmlns="" xmlns:a16="http://schemas.microsoft.com/office/drawing/2014/main" id="{5DAF0916-D336-4781-8A43-5B4E32ED940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70877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33028" y="1817186"/>
            <a:ext cx="8103599" cy="4838700"/>
          </a:xfrm>
        </p:spPr>
        <p:txBody>
          <a:bodyPr>
            <a:normAutofit/>
          </a:bodyPr>
          <a:lstStyle/>
          <a:p>
            <a:pPr lvl="0"/>
            <a:r>
              <a:rPr lang="en-US" dirty="0"/>
              <a:t>To evaluate the relative efficacy of oral CAB/CAB LA (oral run-in and injections, Steps 1 and 2) vs. daily oral TDF/FTC for HIV prevention (Steps 1 and 2).</a:t>
            </a:r>
            <a:endParaRPr lang="en-ZA" dirty="0"/>
          </a:p>
          <a:p>
            <a:pPr marL="0" indent="0">
              <a:buNone/>
            </a:pPr>
            <a:r>
              <a:rPr lang="en-US" dirty="0"/>
              <a:t> </a:t>
            </a:r>
            <a:endParaRPr lang="en-ZA" dirty="0"/>
          </a:p>
          <a:p>
            <a:pPr lvl="0"/>
            <a:r>
              <a:rPr lang="en-US" dirty="0"/>
              <a:t>To evaluate the relative safety of oral CAB/CAB LA (oral run-in and injections, Steps 1 and 2) vs. daily oral TDF/FTC for HIV prevention (Steps 1 and 2). </a:t>
            </a:r>
            <a:endParaRPr lang="en-ZA" dirty="0"/>
          </a:p>
          <a:p>
            <a:pPr>
              <a:buFont typeface="Arial"/>
              <a:buChar char="•"/>
            </a:pPr>
            <a:endParaRPr lang="en-ZA" dirty="0"/>
          </a:p>
        </p:txBody>
      </p:sp>
      <p:sp>
        <p:nvSpPr>
          <p:cNvPr id="3" name="Title 2"/>
          <p:cNvSpPr>
            <a:spLocks noGrp="1"/>
          </p:cNvSpPr>
          <p:nvPr>
            <p:ph type="title"/>
          </p:nvPr>
        </p:nvSpPr>
        <p:spPr>
          <a:xfrm>
            <a:off x="863108" y="951450"/>
            <a:ext cx="7467600" cy="944562"/>
          </a:xfrm>
        </p:spPr>
        <p:txBody>
          <a:bodyPr>
            <a:normAutofit/>
          </a:bodyPr>
          <a:lstStyle/>
          <a:p>
            <a:r>
              <a:rPr lang="en-ZA" dirty="0"/>
              <a:t>Primary Objectives</a:t>
            </a:r>
          </a:p>
        </p:txBody>
      </p:sp>
    </p:spTree>
    <p:extLst>
      <p:ext uri="{BB962C8B-B14F-4D97-AF65-F5344CB8AC3E}">
        <p14:creationId xmlns:p14="http://schemas.microsoft.com/office/powerpoint/2010/main" val="104038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3F9A1CE1-F026-4B3F-81E2-9A84682564BB}"/>
              </a:ext>
            </a:extLst>
          </p:cNvPr>
          <p:cNvGrpSpPr/>
          <p:nvPr/>
        </p:nvGrpSpPr>
        <p:grpSpPr>
          <a:xfrm>
            <a:off x="334756" y="1345629"/>
            <a:ext cx="8618743" cy="5202129"/>
            <a:chOff x="334756" y="1345629"/>
            <a:chExt cx="8618743" cy="5202129"/>
          </a:xfrm>
        </p:grpSpPr>
        <p:pic>
          <p:nvPicPr>
            <p:cNvPr id="10" name="Picture 9">
              <a:extLst>
                <a:ext uri="{FF2B5EF4-FFF2-40B4-BE49-F238E27FC236}">
                  <a16:creationId xmlns="" xmlns:a16="http://schemas.microsoft.com/office/drawing/2014/main" id="{F4B26B22-6E0C-4991-9460-52B6DDB9A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56" y="1345629"/>
              <a:ext cx="8504443" cy="4998876"/>
            </a:xfrm>
            <a:prstGeom prst="rect">
              <a:avLst/>
            </a:prstGeom>
          </p:spPr>
        </p:pic>
        <p:sp>
          <p:nvSpPr>
            <p:cNvPr id="11" name="Rectangle 10">
              <a:extLst>
                <a:ext uri="{FF2B5EF4-FFF2-40B4-BE49-F238E27FC236}">
                  <a16:creationId xmlns="" xmlns:a16="http://schemas.microsoft.com/office/drawing/2014/main" id="{EFBA36A9-581B-45A1-8530-FF39D8C07E87}"/>
                </a:ext>
              </a:extLst>
            </p:cNvPr>
            <p:cNvSpPr/>
            <p:nvPr/>
          </p:nvSpPr>
          <p:spPr>
            <a:xfrm>
              <a:off x="334756" y="5355772"/>
              <a:ext cx="8618743" cy="119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 xmlns:a16="http://schemas.microsoft.com/office/drawing/2014/main" id="{C55A1D66-099E-43C5-A72B-45819F56A0E6}"/>
              </a:ext>
            </a:extLst>
          </p:cNvPr>
          <p:cNvSpPr txBox="1"/>
          <p:nvPr/>
        </p:nvSpPr>
        <p:spPr>
          <a:xfrm>
            <a:off x="408327" y="5556484"/>
            <a:ext cx="8357299" cy="830997"/>
          </a:xfrm>
          <a:prstGeom prst="rect">
            <a:avLst/>
          </a:prstGeom>
          <a:noFill/>
        </p:spPr>
        <p:txBody>
          <a:bodyPr wrap="square" rtlCol="0">
            <a:spAutoFit/>
          </a:bodyPr>
          <a:lstStyle/>
          <a:p>
            <a:pPr algn="ctr"/>
            <a:r>
              <a:rPr lang="en-ZA" sz="2800" b="1" dirty="0">
                <a:latin typeface="Arial" panose="020B0604020202020204" pitchFamily="34" charset="0"/>
                <a:cs typeface="Arial" panose="020B0604020202020204" pitchFamily="34" charset="0"/>
              </a:rPr>
              <a:t>Primary outcome</a:t>
            </a:r>
            <a:r>
              <a:rPr lang="en-ZA" sz="2800" dirty="0">
                <a:solidFill>
                  <a:srgbClr val="1E344B"/>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HIV incidence</a:t>
            </a:r>
          </a:p>
          <a:p>
            <a:pPr algn="ctr"/>
            <a:r>
              <a:rPr lang="en-US" sz="2000" dirty="0">
                <a:solidFill>
                  <a:srgbClr val="1E344B"/>
                </a:solidFill>
                <a:latin typeface="Arial" panose="020B0604020202020204" pitchFamily="34" charset="0"/>
                <a:cs typeface="Arial" panose="020B0604020202020204" pitchFamily="34" charset="0"/>
              </a:rPr>
              <a:t>Study duration: enrolment 24 months, follow-up 4.5 years</a:t>
            </a:r>
            <a:endParaRPr lang="en-ZA" sz="2000" dirty="0">
              <a:solidFill>
                <a:srgbClr val="1E344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15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914400" y="2133600"/>
            <a:ext cx="5558971" cy="3962400"/>
          </a:xfrm>
        </p:spPr>
        <p:txBody>
          <a:bodyPr>
            <a:normAutofit fontScale="85000" lnSpcReduction="10000"/>
          </a:bodyPr>
          <a:lstStyle/>
          <a:p>
            <a:endParaRPr lang="en-US" dirty="0"/>
          </a:p>
          <a:p>
            <a:r>
              <a:rPr lang="en-US" dirty="0"/>
              <a:t>Women account for more than half of adults living with HIV globally</a:t>
            </a:r>
          </a:p>
          <a:p>
            <a:r>
              <a:rPr lang="en-US" dirty="0"/>
              <a:t>Young women are twice as likely to be living with HIV as young men</a:t>
            </a:r>
          </a:p>
          <a:p>
            <a:r>
              <a:rPr lang="en-US" dirty="0"/>
              <a:t>Women currently have few HIV prevention options that are directly under their </a:t>
            </a:r>
            <a:r>
              <a:rPr lang="en-US" dirty="0" smtClean="0"/>
              <a:t>control</a:t>
            </a:r>
          </a:p>
          <a:p>
            <a:r>
              <a:rPr lang="en-US" dirty="0" err="1" smtClean="0"/>
              <a:t>PrEP</a:t>
            </a:r>
            <a:r>
              <a:rPr lang="en-US" dirty="0" smtClean="0"/>
              <a:t> offers new promise for </a:t>
            </a:r>
            <a:r>
              <a:rPr lang="en-US" smtClean="0"/>
              <a:t>HIV prevention</a:t>
            </a:r>
            <a:endParaRPr lang="en-US" dirty="0"/>
          </a:p>
        </p:txBody>
      </p:sp>
      <p:sp>
        <p:nvSpPr>
          <p:cNvPr id="4" name="Title 3"/>
          <p:cNvSpPr>
            <a:spLocks noGrp="1"/>
          </p:cNvSpPr>
          <p:nvPr>
            <p:ph type="title"/>
          </p:nvPr>
        </p:nvSpPr>
        <p:spPr>
          <a:xfrm>
            <a:off x="914400" y="1172652"/>
            <a:ext cx="7467600" cy="944562"/>
          </a:xfrm>
        </p:spPr>
        <p:txBody>
          <a:bodyPr>
            <a:normAutofit fontScale="90000"/>
          </a:bodyPr>
          <a:lstStyle/>
          <a:p>
            <a:pPr algn="ctr"/>
            <a:r>
              <a:rPr lang="en-US" dirty="0"/>
              <a:t>New HIV prevention options are needed for women</a:t>
            </a:r>
          </a:p>
        </p:txBody>
      </p:sp>
      <p:pic>
        <p:nvPicPr>
          <p:cNvPr id="3" name="Picture 2"/>
          <p:cNvPicPr>
            <a:picLocks noChangeAspect="1"/>
          </p:cNvPicPr>
          <p:nvPr/>
        </p:nvPicPr>
        <p:blipFill>
          <a:blip r:embed="rId3"/>
          <a:stretch>
            <a:fillRect/>
          </a:stretch>
        </p:blipFill>
        <p:spPr>
          <a:xfrm>
            <a:off x="6622142" y="2359748"/>
            <a:ext cx="2081160" cy="3866881"/>
          </a:xfrm>
          <a:prstGeom prst="rect">
            <a:avLst/>
          </a:prstGeom>
        </p:spPr>
      </p:pic>
    </p:spTree>
    <p:extLst>
      <p:ext uri="{BB962C8B-B14F-4D97-AF65-F5344CB8AC3E}">
        <p14:creationId xmlns:p14="http://schemas.microsoft.com/office/powerpoint/2010/main" val="153668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Study Population</a:t>
            </a:r>
          </a:p>
        </p:txBody>
      </p:sp>
      <p:sp>
        <p:nvSpPr>
          <p:cNvPr id="2" name="Content Placeholder 1">
            <a:extLst>
              <a:ext uri="{FF2B5EF4-FFF2-40B4-BE49-F238E27FC236}">
                <a16:creationId xmlns="" xmlns:a16="http://schemas.microsoft.com/office/drawing/2014/main" id="{C756CFD1-E79D-4004-A8F7-24DA4F1B37EB}"/>
              </a:ext>
            </a:extLst>
          </p:cNvPr>
          <p:cNvSpPr>
            <a:spLocks noGrp="1"/>
          </p:cNvSpPr>
          <p:nvPr>
            <p:ph idx="1"/>
          </p:nvPr>
        </p:nvSpPr>
        <p:spPr>
          <a:xfrm>
            <a:off x="739316" y="2025511"/>
            <a:ext cx="3534913" cy="4612937"/>
          </a:xfrm>
        </p:spPr>
        <p:txBody>
          <a:bodyPr>
            <a:normAutofit/>
          </a:bodyPr>
          <a:lstStyle/>
          <a:p>
            <a:endParaRPr lang="en-US" dirty="0"/>
          </a:p>
          <a:p>
            <a:r>
              <a:rPr lang="en-US" sz="2400" dirty="0"/>
              <a:t>20 research sites in 7 countries in sub-Saharan Africa</a:t>
            </a:r>
          </a:p>
          <a:p>
            <a:r>
              <a:rPr lang="en-US" sz="2400" dirty="0"/>
              <a:t>3,200 women who have sex with men</a:t>
            </a:r>
          </a:p>
          <a:p>
            <a:r>
              <a:rPr lang="en-US" sz="2400" dirty="0"/>
              <a:t>Expected incidence &gt;3/100 person years</a:t>
            </a:r>
          </a:p>
          <a:p>
            <a:endParaRPr lang="fi-FI" dirty="0"/>
          </a:p>
          <a:p>
            <a:endParaRPr lang="en-US" dirty="0"/>
          </a:p>
        </p:txBody>
      </p:sp>
      <p:sp>
        <p:nvSpPr>
          <p:cNvPr id="4" name="Text Placeholder 3"/>
          <p:cNvSpPr>
            <a:spLocks noGrp="1"/>
          </p:cNvSpPr>
          <p:nvPr>
            <p:ph type="body" idx="4294967295"/>
          </p:nvPr>
        </p:nvSpPr>
        <p:spPr>
          <a:xfrm>
            <a:off x="0" y="2133600"/>
            <a:ext cx="3414713" cy="639763"/>
          </a:xfrm>
        </p:spPr>
        <p:txBody>
          <a:bodyPr>
            <a:normAutofit/>
          </a:bodyPr>
          <a:lstStyle/>
          <a:p>
            <a:pPr lvl="1"/>
            <a:endParaRPr lang="en-US" dirty="0"/>
          </a:p>
          <a:p>
            <a:endParaRPr lang="en-US" dirty="0"/>
          </a:p>
        </p:txBody>
      </p:sp>
      <p:pic>
        <p:nvPicPr>
          <p:cNvPr id="25" name="Picture 24">
            <a:extLst>
              <a:ext uri="{FF2B5EF4-FFF2-40B4-BE49-F238E27FC236}">
                <a16:creationId xmlns="" xmlns:a16="http://schemas.microsoft.com/office/drawing/2014/main" id="{17342FF8-27C3-469B-B007-DB5F85C8B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029" y="2132639"/>
            <a:ext cx="4755287" cy="4262437"/>
          </a:xfrm>
          <a:prstGeom prst="rect">
            <a:avLst/>
          </a:prstGeom>
        </p:spPr>
      </p:pic>
      <p:sp>
        <p:nvSpPr>
          <p:cNvPr id="26" name="Rectangle 25">
            <a:extLst>
              <a:ext uri="{FF2B5EF4-FFF2-40B4-BE49-F238E27FC236}">
                <a16:creationId xmlns="" xmlns:a16="http://schemas.microsoft.com/office/drawing/2014/main" id="{9ECC367F-6717-425C-A00B-349AD33FB59B}"/>
              </a:ext>
            </a:extLst>
          </p:cNvPr>
          <p:cNvSpPr/>
          <p:nvPr/>
        </p:nvSpPr>
        <p:spPr>
          <a:xfrm>
            <a:off x="6741820" y="6083934"/>
            <a:ext cx="882426" cy="507831"/>
          </a:xfrm>
          <a:prstGeom prst="rect">
            <a:avLst/>
          </a:prstGeom>
        </p:spPr>
        <p:txBody>
          <a:bodyPr wrap="square">
            <a:spAutoFit/>
          </a:bodyPr>
          <a:lstStyle/>
          <a:p>
            <a:pPr algn="ctr" defTabSz="685800"/>
            <a:r>
              <a:rPr lang="en-US" sz="1350" kern="0" dirty="0">
                <a:solidFill>
                  <a:schemeClr val="bg1"/>
                </a:solidFill>
              </a:rPr>
              <a:t>1 Site in Swaziland</a:t>
            </a:r>
          </a:p>
        </p:txBody>
      </p:sp>
      <p:pic>
        <p:nvPicPr>
          <p:cNvPr id="27" name="Picture 26">
            <a:extLst>
              <a:ext uri="{FF2B5EF4-FFF2-40B4-BE49-F238E27FC236}">
                <a16:creationId xmlns="" xmlns:a16="http://schemas.microsoft.com/office/drawing/2014/main" id="{DFEE7B34-845F-49B7-BEA3-2210B6D672FA}"/>
              </a:ext>
            </a:extLst>
          </p:cNvPr>
          <p:cNvPicPr>
            <a:picLocks noChangeAspect="1"/>
          </p:cNvPicPr>
          <p:nvPr/>
        </p:nvPicPr>
        <p:blipFill>
          <a:blip r:embed="rId4"/>
          <a:stretch>
            <a:fillRect/>
          </a:stretch>
        </p:blipFill>
        <p:spPr>
          <a:xfrm rot="20045736">
            <a:off x="6485826" y="3320534"/>
            <a:ext cx="902286" cy="932769"/>
          </a:xfrm>
          <a:prstGeom prst="rect">
            <a:avLst/>
          </a:prstGeom>
          <a:ln>
            <a:noFill/>
          </a:ln>
        </p:spPr>
      </p:pic>
      <p:sp>
        <p:nvSpPr>
          <p:cNvPr id="28" name="Rectangle 27">
            <a:extLst>
              <a:ext uri="{FF2B5EF4-FFF2-40B4-BE49-F238E27FC236}">
                <a16:creationId xmlns="" xmlns:a16="http://schemas.microsoft.com/office/drawing/2014/main" id="{745CC2F9-C5EB-41F8-A0C5-475821C8B73A}"/>
              </a:ext>
            </a:extLst>
          </p:cNvPr>
          <p:cNvSpPr/>
          <p:nvPr/>
        </p:nvSpPr>
        <p:spPr>
          <a:xfrm>
            <a:off x="6523501" y="3519260"/>
            <a:ext cx="882426" cy="507831"/>
          </a:xfrm>
          <a:prstGeom prst="rect">
            <a:avLst/>
          </a:prstGeom>
        </p:spPr>
        <p:txBody>
          <a:bodyPr wrap="square">
            <a:spAutoFit/>
          </a:bodyPr>
          <a:lstStyle/>
          <a:p>
            <a:pPr algn="ctr" defTabSz="685800"/>
            <a:r>
              <a:rPr lang="en-US" sz="1350" kern="0" dirty="0">
                <a:solidFill>
                  <a:schemeClr val="bg1"/>
                </a:solidFill>
              </a:rPr>
              <a:t>3 Sites in Uganda</a:t>
            </a:r>
          </a:p>
        </p:txBody>
      </p:sp>
      <p:pic>
        <p:nvPicPr>
          <p:cNvPr id="29" name="Picture 28">
            <a:extLst>
              <a:ext uri="{FF2B5EF4-FFF2-40B4-BE49-F238E27FC236}">
                <a16:creationId xmlns="" xmlns:a16="http://schemas.microsoft.com/office/drawing/2014/main" id="{1B404CDD-2BAF-491F-BF9E-84DB6D708312}"/>
              </a:ext>
            </a:extLst>
          </p:cNvPr>
          <p:cNvPicPr>
            <a:picLocks noChangeAspect="1"/>
          </p:cNvPicPr>
          <p:nvPr/>
        </p:nvPicPr>
        <p:blipFill>
          <a:blip r:embed="rId4"/>
          <a:stretch>
            <a:fillRect/>
          </a:stretch>
        </p:blipFill>
        <p:spPr>
          <a:xfrm rot="6583270">
            <a:off x="7738072" y="3502353"/>
            <a:ext cx="902286" cy="932769"/>
          </a:xfrm>
          <a:prstGeom prst="rect">
            <a:avLst/>
          </a:prstGeom>
          <a:ln>
            <a:noFill/>
          </a:ln>
        </p:spPr>
      </p:pic>
      <p:sp>
        <p:nvSpPr>
          <p:cNvPr id="30" name="Rectangle 29">
            <a:extLst>
              <a:ext uri="{FF2B5EF4-FFF2-40B4-BE49-F238E27FC236}">
                <a16:creationId xmlns="" xmlns:a16="http://schemas.microsoft.com/office/drawing/2014/main" id="{1010975A-95F1-447C-B90C-7FBDC385204E}"/>
              </a:ext>
            </a:extLst>
          </p:cNvPr>
          <p:cNvSpPr/>
          <p:nvPr/>
        </p:nvSpPr>
        <p:spPr>
          <a:xfrm>
            <a:off x="7749012" y="3726436"/>
            <a:ext cx="831080" cy="507831"/>
          </a:xfrm>
          <a:prstGeom prst="rect">
            <a:avLst/>
          </a:prstGeom>
        </p:spPr>
        <p:txBody>
          <a:bodyPr wrap="square">
            <a:spAutoFit/>
          </a:bodyPr>
          <a:lstStyle/>
          <a:p>
            <a:pPr algn="ctr" defTabSz="685800"/>
            <a:r>
              <a:rPr lang="en-US" sz="1350" kern="0" dirty="0">
                <a:solidFill>
                  <a:schemeClr val="bg1"/>
                </a:solidFill>
              </a:rPr>
              <a:t>1 Site in Kenya</a:t>
            </a:r>
          </a:p>
        </p:txBody>
      </p:sp>
      <p:pic>
        <p:nvPicPr>
          <p:cNvPr id="31" name="Picture 30">
            <a:extLst>
              <a:ext uri="{FF2B5EF4-FFF2-40B4-BE49-F238E27FC236}">
                <a16:creationId xmlns="" xmlns:a16="http://schemas.microsoft.com/office/drawing/2014/main" id="{A91F4C4D-9295-4482-9C64-6DB960E7202C}"/>
              </a:ext>
            </a:extLst>
          </p:cNvPr>
          <p:cNvPicPr>
            <a:picLocks noChangeAspect="1"/>
          </p:cNvPicPr>
          <p:nvPr/>
        </p:nvPicPr>
        <p:blipFill>
          <a:blip r:embed="rId4"/>
          <a:stretch>
            <a:fillRect/>
          </a:stretch>
        </p:blipFill>
        <p:spPr>
          <a:xfrm rot="8827897">
            <a:off x="7306127" y="4518060"/>
            <a:ext cx="902286" cy="932769"/>
          </a:xfrm>
          <a:prstGeom prst="rect">
            <a:avLst/>
          </a:prstGeom>
          <a:ln>
            <a:noFill/>
          </a:ln>
        </p:spPr>
      </p:pic>
      <p:sp>
        <p:nvSpPr>
          <p:cNvPr id="32" name="Rectangle 31">
            <a:extLst>
              <a:ext uri="{FF2B5EF4-FFF2-40B4-BE49-F238E27FC236}">
                <a16:creationId xmlns="" xmlns:a16="http://schemas.microsoft.com/office/drawing/2014/main" id="{2B4966E0-9939-4F65-BA80-06B622B36940}"/>
              </a:ext>
            </a:extLst>
          </p:cNvPr>
          <p:cNvSpPr/>
          <p:nvPr/>
        </p:nvSpPr>
        <p:spPr>
          <a:xfrm>
            <a:off x="7321102" y="4740805"/>
            <a:ext cx="882426" cy="507831"/>
          </a:xfrm>
          <a:prstGeom prst="rect">
            <a:avLst/>
          </a:prstGeom>
        </p:spPr>
        <p:txBody>
          <a:bodyPr wrap="square">
            <a:spAutoFit/>
          </a:bodyPr>
          <a:lstStyle/>
          <a:p>
            <a:pPr algn="ctr" defTabSz="685800"/>
            <a:r>
              <a:rPr lang="en-US" sz="1350" kern="0" dirty="0">
                <a:solidFill>
                  <a:schemeClr val="bg1"/>
                </a:solidFill>
              </a:rPr>
              <a:t>2 Sites in Malawi</a:t>
            </a:r>
          </a:p>
        </p:txBody>
      </p:sp>
      <p:cxnSp>
        <p:nvCxnSpPr>
          <p:cNvPr id="33" name="Straight Arrow Connector 32">
            <a:extLst>
              <a:ext uri="{FF2B5EF4-FFF2-40B4-BE49-F238E27FC236}">
                <a16:creationId xmlns="" xmlns:a16="http://schemas.microsoft.com/office/drawing/2014/main" id="{7C9A68C8-4B8F-4FA4-9147-DD26E30A1BC3}"/>
              </a:ext>
            </a:extLst>
          </p:cNvPr>
          <p:cNvCxnSpPr>
            <a:cxnSpLocks/>
          </p:cNvCxnSpPr>
          <p:nvPr/>
        </p:nvCxnSpPr>
        <p:spPr>
          <a:xfrm flipH="1" flipV="1">
            <a:off x="7087258" y="5186018"/>
            <a:ext cx="509052" cy="51334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78F785FE-0B2E-4347-BC33-911687477F11}"/>
              </a:ext>
            </a:extLst>
          </p:cNvPr>
          <p:cNvCxnSpPr>
            <a:cxnSpLocks/>
          </p:cNvCxnSpPr>
          <p:nvPr/>
        </p:nvCxnSpPr>
        <p:spPr>
          <a:xfrm>
            <a:off x="5731461" y="5666619"/>
            <a:ext cx="891160" cy="287367"/>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 xmlns:a16="http://schemas.microsoft.com/office/drawing/2014/main" id="{7925B589-C2AE-425C-94D5-0E2468941D54}"/>
              </a:ext>
            </a:extLst>
          </p:cNvPr>
          <p:cNvGrpSpPr/>
          <p:nvPr/>
        </p:nvGrpSpPr>
        <p:grpSpPr>
          <a:xfrm>
            <a:off x="4743987" y="4976306"/>
            <a:ext cx="911162" cy="932769"/>
            <a:chOff x="1289350" y="3896539"/>
            <a:chExt cx="911162" cy="932769"/>
          </a:xfrm>
        </p:grpSpPr>
        <p:pic>
          <p:nvPicPr>
            <p:cNvPr id="36" name="Picture 35">
              <a:extLst>
                <a:ext uri="{FF2B5EF4-FFF2-40B4-BE49-F238E27FC236}">
                  <a16:creationId xmlns="" xmlns:a16="http://schemas.microsoft.com/office/drawing/2014/main" id="{D48F0698-AC92-4C1B-9DC2-A6C0671C1FFD}"/>
                </a:ext>
              </a:extLst>
            </p:cNvPr>
            <p:cNvPicPr>
              <a:picLocks noChangeAspect="1"/>
            </p:cNvPicPr>
            <p:nvPr/>
          </p:nvPicPr>
          <p:blipFill>
            <a:blip r:embed="rId4"/>
            <a:stretch>
              <a:fillRect/>
            </a:stretch>
          </p:blipFill>
          <p:spPr>
            <a:xfrm rot="20045736">
              <a:off x="1289350" y="3896539"/>
              <a:ext cx="902286" cy="932769"/>
            </a:xfrm>
            <a:prstGeom prst="rect">
              <a:avLst/>
            </a:prstGeom>
            <a:ln>
              <a:noFill/>
            </a:ln>
          </p:spPr>
        </p:pic>
        <p:sp>
          <p:nvSpPr>
            <p:cNvPr id="37" name="Rectangle 36">
              <a:extLst>
                <a:ext uri="{FF2B5EF4-FFF2-40B4-BE49-F238E27FC236}">
                  <a16:creationId xmlns="" xmlns:a16="http://schemas.microsoft.com/office/drawing/2014/main" id="{16A72FEA-4AA6-4A3D-9B7A-29804E676F29}"/>
                </a:ext>
              </a:extLst>
            </p:cNvPr>
            <p:cNvSpPr/>
            <p:nvPr/>
          </p:nvSpPr>
          <p:spPr>
            <a:xfrm>
              <a:off x="1318086" y="4032348"/>
              <a:ext cx="882426" cy="715581"/>
            </a:xfrm>
            <a:prstGeom prst="rect">
              <a:avLst/>
            </a:prstGeom>
          </p:spPr>
          <p:txBody>
            <a:bodyPr wrap="square">
              <a:spAutoFit/>
            </a:bodyPr>
            <a:lstStyle/>
            <a:p>
              <a:pPr algn="ctr" defTabSz="685800"/>
              <a:r>
                <a:rPr lang="en-US" sz="1350" kern="0" dirty="0">
                  <a:solidFill>
                    <a:schemeClr val="bg1"/>
                  </a:solidFill>
                </a:rPr>
                <a:t>7 Sites in South Africa</a:t>
              </a:r>
            </a:p>
          </p:txBody>
        </p:sp>
      </p:grpSp>
      <p:grpSp>
        <p:nvGrpSpPr>
          <p:cNvPr id="38" name="Group 37">
            <a:extLst>
              <a:ext uri="{FF2B5EF4-FFF2-40B4-BE49-F238E27FC236}">
                <a16:creationId xmlns="" xmlns:a16="http://schemas.microsoft.com/office/drawing/2014/main" id="{94CCC9BD-E9D0-4CA7-9AA6-84433DF3A415}"/>
              </a:ext>
            </a:extLst>
          </p:cNvPr>
          <p:cNvGrpSpPr/>
          <p:nvPr/>
        </p:nvGrpSpPr>
        <p:grpSpPr>
          <a:xfrm>
            <a:off x="6080529" y="4481756"/>
            <a:ext cx="902286" cy="932769"/>
            <a:chOff x="3653315" y="4112967"/>
            <a:chExt cx="902286" cy="932769"/>
          </a:xfrm>
        </p:grpSpPr>
        <p:pic>
          <p:nvPicPr>
            <p:cNvPr id="39" name="Picture 38">
              <a:extLst>
                <a:ext uri="{FF2B5EF4-FFF2-40B4-BE49-F238E27FC236}">
                  <a16:creationId xmlns="" xmlns:a16="http://schemas.microsoft.com/office/drawing/2014/main" id="{86AB8AB7-B98F-49C2-A36B-C2208241B4A9}"/>
                </a:ext>
              </a:extLst>
            </p:cNvPr>
            <p:cNvPicPr>
              <a:picLocks noChangeAspect="1"/>
            </p:cNvPicPr>
            <p:nvPr/>
          </p:nvPicPr>
          <p:blipFill>
            <a:blip r:embed="rId4"/>
            <a:stretch>
              <a:fillRect/>
            </a:stretch>
          </p:blipFill>
          <p:spPr>
            <a:xfrm rot="1523385">
              <a:off x="3653315" y="4112967"/>
              <a:ext cx="902286" cy="932769"/>
            </a:xfrm>
            <a:prstGeom prst="rect">
              <a:avLst/>
            </a:prstGeom>
            <a:ln>
              <a:noFill/>
            </a:ln>
          </p:spPr>
        </p:pic>
        <p:sp>
          <p:nvSpPr>
            <p:cNvPr id="40" name="Rectangle 39">
              <a:extLst>
                <a:ext uri="{FF2B5EF4-FFF2-40B4-BE49-F238E27FC236}">
                  <a16:creationId xmlns="" xmlns:a16="http://schemas.microsoft.com/office/drawing/2014/main" id="{75C156B7-6DE3-4C62-98F8-5178A78E0F13}"/>
                </a:ext>
              </a:extLst>
            </p:cNvPr>
            <p:cNvSpPr/>
            <p:nvPr/>
          </p:nvSpPr>
          <p:spPr>
            <a:xfrm>
              <a:off x="3679693" y="4304222"/>
              <a:ext cx="873731" cy="507831"/>
            </a:xfrm>
            <a:prstGeom prst="rect">
              <a:avLst/>
            </a:prstGeom>
          </p:spPr>
          <p:txBody>
            <a:bodyPr wrap="square">
              <a:spAutoFit/>
            </a:bodyPr>
            <a:lstStyle/>
            <a:p>
              <a:pPr algn="ctr" defTabSz="685800"/>
              <a:r>
                <a:rPr lang="en-US" sz="1350" kern="0" dirty="0">
                  <a:solidFill>
                    <a:schemeClr val="bg1"/>
                  </a:solidFill>
                </a:rPr>
                <a:t>1 Site in Botswana</a:t>
              </a:r>
            </a:p>
          </p:txBody>
        </p:sp>
      </p:grpSp>
      <p:grpSp>
        <p:nvGrpSpPr>
          <p:cNvPr id="41" name="Group 40">
            <a:extLst>
              <a:ext uri="{FF2B5EF4-FFF2-40B4-BE49-F238E27FC236}">
                <a16:creationId xmlns="" xmlns:a16="http://schemas.microsoft.com/office/drawing/2014/main" id="{AFE9315A-A4DD-4BC3-B459-6136463A7AFD}"/>
              </a:ext>
            </a:extLst>
          </p:cNvPr>
          <p:cNvGrpSpPr/>
          <p:nvPr/>
        </p:nvGrpSpPr>
        <p:grpSpPr>
          <a:xfrm>
            <a:off x="7640567" y="5549180"/>
            <a:ext cx="968000" cy="932769"/>
            <a:chOff x="5351321" y="5317671"/>
            <a:chExt cx="968000" cy="932769"/>
          </a:xfrm>
        </p:grpSpPr>
        <p:pic>
          <p:nvPicPr>
            <p:cNvPr id="42" name="Picture 41">
              <a:extLst>
                <a:ext uri="{FF2B5EF4-FFF2-40B4-BE49-F238E27FC236}">
                  <a16:creationId xmlns="" xmlns:a16="http://schemas.microsoft.com/office/drawing/2014/main" id="{84D223BC-0D04-4185-AF89-1F3DAA2BF7A1}"/>
                </a:ext>
              </a:extLst>
            </p:cNvPr>
            <p:cNvPicPr>
              <a:picLocks noChangeAspect="1"/>
            </p:cNvPicPr>
            <p:nvPr/>
          </p:nvPicPr>
          <p:blipFill>
            <a:blip r:embed="rId4"/>
            <a:stretch>
              <a:fillRect/>
            </a:stretch>
          </p:blipFill>
          <p:spPr>
            <a:xfrm rot="9799773">
              <a:off x="5378905" y="5317671"/>
              <a:ext cx="902286" cy="932769"/>
            </a:xfrm>
            <a:prstGeom prst="rect">
              <a:avLst/>
            </a:prstGeom>
            <a:ln>
              <a:noFill/>
            </a:ln>
          </p:spPr>
        </p:pic>
        <p:sp>
          <p:nvSpPr>
            <p:cNvPr id="43" name="Rectangle 42">
              <a:extLst>
                <a:ext uri="{FF2B5EF4-FFF2-40B4-BE49-F238E27FC236}">
                  <a16:creationId xmlns="" xmlns:a16="http://schemas.microsoft.com/office/drawing/2014/main" id="{2CB265CC-D285-4CC1-A89F-53993D11BCF6}"/>
                </a:ext>
              </a:extLst>
            </p:cNvPr>
            <p:cNvSpPr/>
            <p:nvPr/>
          </p:nvSpPr>
          <p:spPr>
            <a:xfrm>
              <a:off x="5351321" y="5500165"/>
              <a:ext cx="968000" cy="507831"/>
            </a:xfrm>
            <a:prstGeom prst="rect">
              <a:avLst/>
            </a:prstGeom>
          </p:spPr>
          <p:txBody>
            <a:bodyPr wrap="square">
              <a:spAutoFit/>
            </a:bodyPr>
            <a:lstStyle/>
            <a:p>
              <a:pPr algn="ctr" defTabSz="685800"/>
              <a:r>
                <a:rPr lang="en-US" sz="1350" kern="0" dirty="0">
                  <a:solidFill>
                    <a:schemeClr val="bg1"/>
                  </a:solidFill>
                </a:rPr>
                <a:t>5 Sites in Zimbabwe</a:t>
              </a:r>
            </a:p>
          </p:txBody>
        </p:sp>
      </p:grpSp>
    </p:spTree>
    <p:extLst>
      <p:ext uri="{BB962C8B-B14F-4D97-AF65-F5344CB8AC3E}">
        <p14:creationId xmlns:p14="http://schemas.microsoft.com/office/powerpoint/2010/main" val="2468022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t>Adherence Support</a:t>
            </a:r>
          </a:p>
        </p:txBody>
      </p:sp>
      <p:sp>
        <p:nvSpPr>
          <p:cNvPr id="2" name="Text Placeholder 1"/>
          <p:cNvSpPr>
            <a:spLocks noGrp="1"/>
          </p:cNvSpPr>
          <p:nvPr>
            <p:ph idx="1"/>
          </p:nvPr>
        </p:nvSpPr>
        <p:spPr>
          <a:xfrm>
            <a:off x="814664" y="2120752"/>
            <a:ext cx="5210355" cy="4612937"/>
          </a:xfrm>
        </p:spPr>
        <p:txBody>
          <a:bodyPr vert="horz" lIns="91440" tIns="45720" rIns="91440" bIns="45720" rtlCol="0" anchor="t">
            <a:normAutofit/>
          </a:bodyPr>
          <a:lstStyle/>
          <a:p>
            <a:r>
              <a:rPr lang="en-US" dirty="0"/>
              <a:t>Support for all beginning at entry and throughout follow-up</a:t>
            </a:r>
          </a:p>
          <a:p>
            <a:r>
              <a:rPr lang="en-US" dirty="0"/>
              <a:t>Based on current approaches to supporting oral PrEP use in country programs</a:t>
            </a:r>
          </a:p>
          <a:p>
            <a:r>
              <a:rPr lang="en-US" dirty="0"/>
              <a:t>Assessment of adherence (self report, pill counts)</a:t>
            </a:r>
          </a:p>
          <a:p>
            <a:endParaRPr lang="en-US" dirty="0"/>
          </a:p>
        </p:txBody>
      </p:sp>
      <p:cxnSp>
        <p:nvCxnSpPr>
          <p:cNvPr id="5" name="Straight Connector 4">
            <a:extLst>
              <a:ext uri="{FF2B5EF4-FFF2-40B4-BE49-F238E27FC236}">
                <a16:creationId xmlns="" xmlns:a16="http://schemas.microsoft.com/office/drawing/2014/main" id="{814D379C-145A-4E19-B130-3CC938EEDFA3}"/>
              </a:ext>
            </a:extLst>
          </p:cNvPr>
          <p:cNvCxnSpPr/>
          <p:nvPr/>
        </p:nvCxnSpPr>
        <p:spPr>
          <a:xfrm>
            <a:off x="914400" y="1905000"/>
            <a:ext cx="7391400" cy="1588"/>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 xmlns:a16="http://schemas.microsoft.com/office/drawing/2014/main" id="{E6613002-08C1-432E-B584-ACD4D4ACE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130" y="2119164"/>
            <a:ext cx="2532970" cy="4503057"/>
          </a:xfrm>
          <a:prstGeom prst="rect">
            <a:avLst/>
          </a:prstGeom>
        </p:spPr>
      </p:pic>
    </p:spTree>
    <p:extLst>
      <p:ext uri="{BB962C8B-B14F-4D97-AF65-F5344CB8AC3E}">
        <p14:creationId xmlns:p14="http://schemas.microsoft.com/office/powerpoint/2010/main" val="1132860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77775" y="4557486"/>
            <a:ext cx="1451504" cy="2077989"/>
          </a:xfrm>
          <a:prstGeom prst="rect">
            <a:avLst/>
          </a:prstGeom>
        </p:spPr>
      </p:pic>
      <p:sp>
        <p:nvSpPr>
          <p:cNvPr id="5" name="Text Placeholder 4"/>
          <p:cNvSpPr>
            <a:spLocks noGrp="1"/>
          </p:cNvSpPr>
          <p:nvPr>
            <p:ph type="body" sz="quarter" idx="10"/>
          </p:nvPr>
        </p:nvSpPr>
        <p:spPr>
          <a:xfrm>
            <a:off x="377371" y="1905000"/>
            <a:ext cx="7391400" cy="4501875"/>
          </a:xfrm>
        </p:spPr>
        <p:txBody>
          <a:bodyPr>
            <a:normAutofit fontScale="47500" lnSpcReduction="20000"/>
          </a:bodyPr>
          <a:lstStyle/>
          <a:p>
            <a:r>
              <a:rPr lang="en-US" sz="4200" dirty="0"/>
              <a:t>No evidence of embryo-fetal development toxicity or early gestational toxicity has been identified in non-clinical studies  </a:t>
            </a:r>
          </a:p>
          <a:p>
            <a:endParaRPr lang="en-US" sz="4000" dirty="0"/>
          </a:p>
          <a:p>
            <a:r>
              <a:rPr lang="en-US" sz="4200" dirty="0"/>
              <a:t>Rat pre- and post-natal data suggests that late pregnancy is period of highest sensitivity</a:t>
            </a:r>
          </a:p>
          <a:p>
            <a:pPr lvl="1"/>
            <a:r>
              <a:rPr lang="en-GB" sz="3600" dirty="0"/>
              <a:t>Highest doses (1000 mg/kg/day) resulted in increased offspring mortality (~12% affected)</a:t>
            </a:r>
          </a:p>
          <a:p>
            <a:pPr lvl="1"/>
            <a:r>
              <a:rPr lang="en-GB" sz="3600" dirty="0"/>
              <a:t>Of the surviving offspring, exposure to CAB during pregnancy or via the milk had no effects </a:t>
            </a:r>
          </a:p>
          <a:p>
            <a:pPr lvl="1"/>
            <a:r>
              <a:rPr lang="en-GB" sz="3600" dirty="0"/>
              <a:t>CAB therefore appears to delay labour and parturition process in rats</a:t>
            </a:r>
          </a:p>
          <a:p>
            <a:pPr lvl="1"/>
            <a:r>
              <a:rPr lang="en-GB" sz="3600" dirty="0"/>
              <a:t>Clinical significance in humans not known</a:t>
            </a:r>
          </a:p>
          <a:p>
            <a:pPr lvl="1"/>
            <a:endParaRPr lang="en-GB" sz="3600" dirty="0"/>
          </a:p>
          <a:p>
            <a:r>
              <a:rPr lang="en-US" sz="4000" i="1" dirty="0"/>
              <a:t>Risk to the fetus is minimized in the trial by the requirements for use of long acting contraception and requirement for pregnancy testing prior to every injection. </a:t>
            </a:r>
          </a:p>
          <a:p>
            <a:pPr marL="0" indent="0">
              <a:buNone/>
            </a:pPr>
            <a:endParaRPr lang="en-GB" sz="4000" dirty="0"/>
          </a:p>
        </p:txBody>
      </p:sp>
      <p:sp>
        <p:nvSpPr>
          <p:cNvPr id="4" name="Title 3"/>
          <p:cNvSpPr>
            <a:spLocks noGrp="1"/>
          </p:cNvSpPr>
          <p:nvPr>
            <p:ph type="title"/>
          </p:nvPr>
        </p:nvSpPr>
        <p:spPr/>
        <p:txBody>
          <a:bodyPr/>
          <a:lstStyle/>
          <a:p>
            <a:r>
              <a:rPr lang="en-ZA" dirty="0"/>
              <a:t>Pregnancy and </a:t>
            </a:r>
            <a:r>
              <a:rPr lang="en-ZA" dirty="0" err="1"/>
              <a:t>Cabotegravir</a:t>
            </a:r>
            <a:endParaRPr lang="en-ZA" dirty="0"/>
          </a:p>
        </p:txBody>
      </p:sp>
      <p:pic>
        <p:nvPicPr>
          <p:cNvPr id="7" name="Picture 6">
            <a:extLst>
              <a:ext uri="{FF2B5EF4-FFF2-40B4-BE49-F238E27FC236}">
                <a16:creationId xmlns="" xmlns:a16="http://schemas.microsoft.com/office/drawing/2014/main" id="{346BF948-8160-453C-9931-D53AC83702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230" y="140933"/>
            <a:ext cx="762000" cy="762000"/>
          </a:xfrm>
          <a:prstGeom prst="rect">
            <a:avLst/>
          </a:prstGeom>
        </p:spPr>
      </p:pic>
    </p:spTree>
    <p:extLst>
      <p:ext uri="{BB962C8B-B14F-4D97-AF65-F5344CB8AC3E}">
        <p14:creationId xmlns:p14="http://schemas.microsoft.com/office/powerpoint/2010/main" val="105115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lnSpcReduction="20000"/>
          </a:bodyPr>
          <a:lstStyle/>
          <a:p>
            <a:r>
              <a:rPr lang="en-US" sz="2600" dirty="0"/>
              <a:t>Stop Injections at first positive test</a:t>
            </a:r>
          </a:p>
          <a:p>
            <a:r>
              <a:rPr lang="en-US" sz="2600" dirty="0"/>
              <a:t>Move to “Step 3” and receive oral TDF/FTC</a:t>
            </a:r>
          </a:p>
          <a:p>
            <a:r>
              <a:rPr lang="en-US" sz="2600" dirty="0"/>
              <a:t>Confirm pregnancy 4 weeks later</a:t>
            </a:r>
          </a:p>
          <a:p>
            <a:r>
              <a:rPr lang="en-US" sz="2600" b="1" dirty="0"/>
              <a:t>Unblind</a:t>
            </a:r>
            <a:r>
              <a:rPr lang="en-US" sz="2600" dirty="0"/>
              <a:t> </a:t>
            </a:r>
          </a:p>
          <a:p>
            <a:r>
              <a:rPr lang="en-US" sz="2600" dirty="0"/>
              <a:t>Refer for early ultrasound for fetal anomalies</a:t>
            </a:r>
          </a:p>
          <a:p>
            <a:r>
              <a:rPr lang="en-US" sz="2600" dirty="0"/>
              <a:t>Evaluation every 12 weeks</a:t>
            </a:r>
          </a:p>
          <a:p>
            <a:r>
              <a:rPr lang="en-US" sz="2600" dirty="0"/>
              <a:t>Obstetric monitoring throughout pregnancy and at time of delivery</a:t>
            </a:r>
          </a:p>
          <a:p>
            <a:r>
              <a:rPr lang="en-US" sz="2600" dirty="0"/>
              <a:t>Evaluate outcomes at delivery and 12 months</a:t>
            </a:r>
          </a:p>
          <a:p>
            <a:r>
              <a:rPr lang="en-US" sz="2600" dirty="0"/>
              <a:t>Choice to return to step 2 after breastfeeding cessation with use of open-label assigned product</a:t>
            </a:r>
          </a:p>
        </p:txBody>
      </p:sp>
      <p:sp>
        <p:nvSpPr>
          <p:cNvPr id="3" name="Title 2"/>
          <p:cNvSpPr>
            <a:spLocks noGrp="1"/>
          </p:cNvSpPr>
          <p:nvPr>
            <p:ph type="title"/>
          </p:nvPr>
        </p:nvSpPr>
        <p:spPr>
          <a:xfrm>
            <a:off x="499872" y="1087438"/>
            <a:ext cx="9899904" cy="944562"/>
          </a:xfrm>
        </p:spPr>
        <p:txBody>
          <a:bodyPr>
            <a:noAutofit/>
          </a:bodyPr>
          <a:lstStyle/>
          <a:p>
            <a:r>
              <a:rPr lang="en-ZA" sz="2800" dirty="0"/>
              <a:t>HPTN 084: Maximising safety during pregnancy</a:t>
            </a:r>
          </a:p>
        </p:txBody>
      </p:sp>
      <p:sp>
        <p:nvSpPr>
          <p:cNvPr id="2" name="TextBox 1"/>
          <p:cNvSpPr txBox="1"/>
          <p:nvPr/>
        </p:nvSpPr>
        <p:spPr>
          <a:xfrm>
            <a:off x="377371" y="6299200"/>
            <a:ext cx="8476343" cy="400110"/>
          </a:xfrm>
          <a:prstGeom prst="rect">
            <a:avLst/>
          </a:prstGeom>
          <a:noFill/>
        </p:spPr>
        <p:txBody>
          <a:bodyPr wrap="square" rtlCol="0">
            <a:spAutoFit/>
          </a:bodyPr>
          <a:lstStyle/>
          <a:p>
            <a:pPr marL="0" indent="0" algn="ctr"/>
            <a:r>
              <a:rPr lang="en-ZA" sz="2000" i="1" dirty="0">
                <a:latin typeface="Arial" panose="020B0604020202020204" pitchFamily="34" charset="0"/>
                <a:cs typeface="Arial" panose="020B0604020202020204" pitchFamily="34" charset="0"/>
              </a:rPr>
              <a:t>Planned sub-studies of breastmilk and infant PK</a:t>
            </a:r>
          </a:p>
        </p:txBody>
      </p:sp>
      <p:pic>
        <p:nvPicPr>
          <p:cNvPr id="5" name="Picture 4">
            <a:extLst>
              <a:ext uri="{FF2B5EF4-FFF2-40B4-BE49-F238E27FC236}">
                <a16:creationId xmlns="" xmlns:a16="http://schemas.microsoft.com/office/drawing/2014/main" id="{5E72E29D-B9B0-4515-A9E1-81CFCB34B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9230" y="140933"/>
            <a:ext cx="762000" cy="762000"/>
          </a:xfrm>
          <a:prstGeom prst="rect">
            <a:avLst/>
          </a:prstGeom>
        </p:spPr>
      </p:pic>
    </p:spTree>
    <p:extLst>
      <p:ext uri="{BB962C8B-B14F-4D97-AF65-F5344CB8AC3E}">
        <p14:creationId xmlns:p14="http://schemas.microsoft.com/office/powerpoint/2010/main" val="212019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8200" y="2133600"/>
            <a:ext cx="4217894" cy="3962400"/>
          </a:xfrm>
        </p:spPr>
        <p:txBody>
          <a:bodyPr>
            <a:normAutofit fontScale="85000" lnSpcReduction="20000"/>
          </a:bodyPr>
          <a:lstStyle/>
          <a:p>
            <a:r>
              <a:rPr lang="en-ZA" sz="2400" dirty="0"/>
              <a:t>CAB unlikely to cause or be subject to drug interactions with contraception</a:t>
            </a:r>
          </a:p>
          <a:p>
            <a:r>
              <a:rPr lang="en-ZA" sz="2400" dirty="0"/>
              <a:t>One study in healthy female volunteers (n=20) showed no significant PK/PD interactions between oral CAB and combined oral contraceptives (LNG/EE)</a:t>
            </a:r>
          </a:p>
          <a:p>
            <a:r>
              <a:rPr lang="en-ZA" sz="2400" dirty="0"/>
              <a:t>No interactions with progestin-only contraceptives are anticipated </a:t>
            </a:r>
          </a:p>
          <a:p>
            <a:r>
              <a:rPr lang="en-ZA" sz="2400" dirty="0"/>
              <a:t>Additional evaluations planned in HPTN 084</a:t>
            </a:r>
          </a:p>
          <a:p>
            <a:endParaRPr lang="en-ZA" dirty="0"/>
          </a:p>
        </p:txBody>
      </p:sp>
      <p:sp>
        <p:nvSpPr>
          <p:cNvPr id="3" name="Title 2"/>
          <p:cNvSpPr>
            <a:spLocks noGrp="1"/>
          </p:cNvSpPr>
          <p:nvPr>
            <p:ph type="title"/>
          </p:nvPr>
        </p:nvSpPr>
        <p:spPr/>
        <p:txBody>
          <a:bodyPr/>
          <a:lstStyle/>
          <a:p>
            <a:r>
              <a:rPr lang="en-ZA" dirty="0"/>
              <a:t>Contraception and </a:t>
            </a:r>
            <a:r>
              <a:rPr lang="en-ZA" dirty="0" err="1"/>
              <a:t>Cabotegravir</a:t>
            </a:r>
            <a:endParaRPr lang="en-ZA" dirty="0"/>
          </a:p>
        </p:txBody>
      </p:sp>
      <p:sp>
        <p:nvSpPr>
          <p:cNvPr id="4" name="TextBox 3"/>
          <p:cNvSpPr txBox="1"/>
          <p:nvPr/>
        </p:nvSpPr>
        <p:spPr>
          <a:xfrm>
            <a:off x="3388660" y="6324600"/>
            <a:ext cx="5414682" cy="276999"/>
          </a:xfrm>
          <a:prstGeom prst="rect">
            <a:avLst/>
          </a:prstGeom>
          <a:noFill/>
        </p:spPr>
        <p:txBody>
          <a:bodyPr wrap="square" rtlCol="0">
            <a:spAutoFit/>
          </a:bodyPr>
          <a:lstStyle/>
          <a:p>
            <a:pPr marL="0" indent="0" algn="r"/>
            <a:r>
              <a:rPr lang="en-ZA" sz="1200" dirty="0">
                <a:solidFill>
                  <a:srgbClr val="1E344B"/>
                </a:solidFill>
                <a:latin typeface="Arial" panose="020B0604020202020204" pitchFamily="34" charset="0"/>
                <a:cs typeface="Arial" panose="020B0604020202020204" pitchFamily="34" charset="0"/>
              </a:rPr>
              <a:t>Spreen, Br J Clin Pharm 2017 </a:t>
            </a:r>
          </a:p>
        </p:txBody>
      </p:sp>
      <p:pic>
        <p:nvPicPr>
          <p:cNvPr id="5" name="Picture 4"/>
          <p:cNvPicPr>
            <a:picLocks noChangeAspect="1"/>
          </p:cNvPicPr>
          <p:nvPr/>
        </p:nvPicPr>
        <p:blipFill>
          <a:blip r:embed="rId3"/>
          <a:stretch>
            <a:fillRect/>
          </a:stretch>
        </p:blipFill>
        <p:spPr>
          <a:xfrm>
            <a:off x="5805422" y="2133600"/>
            <a:ext cx="2804403" cy="3810330"/>
          </a:xfrm>
          <a:prstGeom prst="rect">
            <a:avLst/>
          </a:prstGeom>
        </p:spPr>
      </p:pic>
      <p:pic>
        <p:nvPicPr>
          <p:cNvPr id="6" name="Picture 5">
            <a:extLst>
              <a:ext uri="{FF2B5EF4-FFF2-40B4-BE49-F238E27FC236}">
                <a16:creationId xmlns="" xmlns:a16="http://schemas.microsoft.com/office/drawing/2014/main" id="{6A9B5834-2F00-4EC1-90B3-EA818D8D0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9230" y="140933"/>
            <a:ext cx="762000" cy="762000"/>
          </a:xfrm>
          <a:prstGeom prst="rect">
            <a:avLst/>
          </a:prstGeom>
        </p:spPr>
      </p:pic>
    </p:spTree>
    <p:extLst>
      <p:ext uri="{BB962C8B-B14F-4D97-AF65-F5344CB8AC3E}">
        <p14:creationId xmlns:p14="http://schemas.microsoft.com/office/powerpoint/2010/main" val="137662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ZA" sz="2400" dirty="0"/>
              <a:t>Injectable </a:t>
            </a:r>
            <a:r>
              <a:rPr lang="en-ZA" sz="2400" dirty="0" err="1"/>
              <a:t>cabotegravir</a:t>
            </a:r>
            <a:r>
              <a:rPr lang="en-ZA" sz="2400" dirty="0"/>
              <a:t> is a promising new product for PrEP</a:t>
            </a:r>
          </a:p>
          <a:p>
            <a:r>
              <a:rPr lang="en-ZA" sz="2400" dirty="0"/>
              <a:t>Injectable PrEP appears to be acceptable to many women and may be able to address some of the challenges observed with daily oral PrEP</a:t>
            </a:r>
          </a:p>
          <a:p>
            <a:r>
              <a:rPr lang="en-ZA" sz="2400" dirty="0"/>
              <a:t>Additional measures are required in trials of long acting products to maximise safety esp. in women of reproductive potential</a:t>
            </a:r>
          </a:p>
          <a:p>
            <a:r>
              <a:rPr lang="en-ZA" sz="2400" dirty="0"/>
              <a:t>These trials remain a priority for expanding the range of HIV prevention options available to women</a:t>
            </a:r>
          </a:p>
        </p:txBody>
      </p:sp>
      <p:sp>
        <p:nvSpPr>
          <p:cNvPr id="3" name="Title 2"/>
          <p:cNvSpPr>
            <a:spLocks noGrp="1"/>
          </p:cNvSpPr>
          <p:nvPr>
            <p:ph type="title"/>
          </p:nvPr>
        </p:nvSpPr>
        <p:spPr>
          <a:xfrm>
            <a:off x="838200" y="1070166"/>
            <a:ext cx="7467600" cy="944562"/>
          </a:xfrm>
        </p:spPr>
        <p:txBody>
          <a:bodyPr/>
          <a:lstStyle/>
          <a:p>
            <a:r>
              <a:rPr lang="en-ZA" dirty="0"/>
              <a:t>Conclusions</a:t>
            </a:r>
          </a:p>
        </p:txBody>
      </p:sp>
    </p:spTree>
    <p:extLst>
      <p:ext uri="{BB962C8B-B14F-4D97-AF65-F5344CB8AC3E}">
        <p14:creationId xmlns:p14="http://schemas.microsoft.com/office/powerpoint/2010/main" val="1926025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3787" y="2031999"/>
            <a:ext cx="7112000" cy="4397829"/>
          </a:xfrm>
        </p:spPr>
        <p:txBody>
          <a:bodyPr>
            <a:normAutofit fontScale="32500" lnSpcReduction="20000"/>
          </a:bodyPr>
          <a:lstStyle/>
          <a:p>
            <a:pPr>
              <a:lnSpc>
                <a:spcPct val="120000"/>
              </a:lnSpc>
            </a:pPr>
            <a:r>
              <a:rPr lang="en-US" sz="4900" dirty="0"/>
              <a:t>Jennifer Farrior, Nirupama Sista, Laura Smith</a:t>
            </a:r>
          </a:p>
          <a:p>
            <a:pPr>
              <a:lnSpc>
                <a:spcPct val="120000"/>
              </a:lnSpc>
            </a:pPr>
            <a:r>
              <a:rPr lang="en-US" sz="4900" dirty="0"/>
              <a:t>Mina </a:t>
            </a:r>
            <a:r>
              <a:rPr lang="en-US" sz="4900" dirty="0" err="1"/>
              <a:t>Hosseinpour</a:t>
            </a:r>
            <a:r>
              <a:rPr lang="en-US" sz="4900" dirty="0"/>
              <a:t> and HPTN 084 protocol team</a:t>
            </a:r>
          </a:p>
          <a:p>
            <a:pPr>
              <a:lnSpc>
                <a:spcPct val="120000"/>
              </a:lnSpc>
            </a:pPr>
            <a:r>
              <a:rPr lang="en-US" sz="4900" dirty="0"/>
              <a:t>Site teams in South Africa, Zimbabwe, Botswana, Malawi, Uganda, Kenya and Swaziland</a:t>
            </a:r>
          </a:p>
          <a:p>
            <a:pPr>
              <a:lnSpc>
                <a:spcPct val="120000"/>
              </a:lnSpc>
            </a:pPr>
            <a:r>
              <a:rPr lang="en-US" sz="4900" dirty="0"/>
              <a:t>Participants, CAB and community members</a:t>
            </a:r>
          </a:p>
          <a:p>
            <a:pPr>
              <a:lnSpc>
                <a:spcPct val="120000"/>
              </a:lnSpc>
            </a:pPr>
            <a:endParaRPr lang="en-US" sz="4900" dirty="0"/>
          </a:p>
          <a:p>
            <a:pPr>
              <a:lnSpc>
                <a:spcPct val="120000"/>
              </a:lnSpc>
            </a:pPr>
            <a:endParaRPr lang="en-US" sz="4900" dirty="0"/>
          </a:p>
          <a:p>
            <a:pPr>
              <a:lnSpc>
                <a:spcPct val="120000"/>
              </a:lnSpc>
            </a:pPr>
            <a:endParaRPr lang="en-US" sz="4900" dirty="0"/>
          </a:p>
          <a:p>
            <a:pPr>
              <a:lnSpc>
                <a:spcPct val="120000"/>
              </a:lnSpc>
            </a:pPr>
            <a:endParaRPr lang="en-US" sz="4900" dirty="0"/>
          </a:p>
          <a:p>
            <a:pPr>
              <a:lnSpc>
                <a:spcPct val="120000"/>
              </a:lnSpc>
            </a:pPr>
            <a:endParaRPr lang="en-US" sz="4900" dirty="0"/>
          </a:p>
          <a:p>
            <a:pPr>
              <a:lnSpc>
                <a:spcPct val="120000"/>
              </a:lnSpc>
            </a:pPr>
            <a:r>
              <a:rPr lang="en-US" sz="4900" dirty="0"/>
              <a:t>The HIV Prevention Trials Network is funded by the National Institute of Allergy and Infectious Diseases (UM1AI068619, UM1AI068613, UM1AI1068617), with co-funding from the National Institute of Mental Health, and the National Institute on Drug Abuse, all components of the U.S. National Institutes of Health. </a:t>
            </a:r>
            <a:endParaRPr lang="en-US" dirty="0"/>
          </a:p>
        </p:txBody>
      </p:sp>
    </p:spTree>
    <p:extLst>
      <p:ext uri="{BB962C8B-B14F-4D97-AF65-F5344CB8AC3E}">
        <p14:creationId xmlns:p14="http://schemas.microsoft.com/office/powerpoint/2010/main" val="157407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355CD-D0B4-4904-8AD9-A45F072736AF}"/>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 xmlns:a16="http://schemas.microsoft.com/office/drawing/2014/main" id="{872DACF1-EC1E-4CE5-AE46-98D2FCE05A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434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368" y="1232156"/>
            <a:ext cx="8587584" cy="944562"/>
          </a:xfrm>
        </p:spPr>
        <p:txBody>
          <a:bodyPr>
            <a:noAutofit/>
          </a:bodyPr>
          <a:lstStyle/>
          <a:p>
            <a:r>
              <a:rPr lang="en-ZA" sz="2400" dirty="0"/>
              <a:t>CAB LA plasma concentrations &gt;1 X PAIC</a:t>
            </a:r>
            <a:r>
              <a:rPr lang="en-ZA" sz="2400" baseline="-25000" dirty="0"/>
              <a:t>90</a:t>
            </a:r>
            <a:r>
              <a:rPr lang="en-ZA" sz="2400" dirty="0"/>
              <a:t> correlate with protection in female macaque model</a:t>
            </a:r>
          </a:p>
        </p:txBody>
      </p:sp>
      <p:sp>
        <p:nvSpPr>
          <p:cNvPr id="6" name="TextBox 5"/>
          <p:cNvSpPr txBox="1"/>
          <p:nvPr/>
        </p:nvSpPr>
        <p:spPr>
          <a:xfrm>
            <a:off x="6629400" y="6484776"/>
            <a:ext cx="2430624" cy="276999"/>
          </a:xfrm>
          <a:prstGeom prst="rect">
            <a:avLst/>
          </a:prstGeom>
          <a:noFill/>
        </p:spPr>
        <p:txBody>
          <a:bodyPr wrap="square" rtlCol="0">
            <a:spAutoFit/>
          </a:bodyPr>
          <a:lstStyle/>
          <a:p>
            <a:pPr marL="0" indent="0" algn="r"/>
            <a:r>
              <a:rPr lang="en-ZA" sz="1200" dirty="0" err="1">
                <a:latin typeface="Arial" panose="020B0604020202020204" pitchFamily="34" charset="0"/>
                <a:cs typeface="Arial" panose="020B0604020202020204" pitchFamily="34" charset="0"/>
              </a:rPr>
              <a:t>Radzio</a:t>
            </a:r>
            <a:r>
              <a:rPr lang="en-ZA" sz="1200" dirty="0">
                <a:latin typeface="Arial" panose="020B0604020202020204" pitchFamily="34" charset="0"/>
                <a:cs typeface="Arial" panose="020B0604020202020204" pitchFamily="34" charset="0"/>
              </a:rPr>
              <a:t>, Science Trans Med 2015</a:t>
            </a:r>
          </a:p>
        </p:txBody>
      </p:sp>
      <p:pic>
        <p:nvPicPr>
          <p:cNvPr id="5" name="Content Placeholder 4"/>
          <p:cNvPicPr>
            <a:picLocks noGrp="1" noChangeAspect="1"/>
          </p:cNvPicPr>
          <p:nvPr>
            <p:ph idx="1"/>
          </p:nvPr>
        </p:nvPicPr>
        <p:blipFill>
          <a:blip r:embed="rId3"/>
          <a:stretch>
            <a:fillRect/>
          </a:stretch>
        </p:blipFill>
        <p:spPr>
          <a:xfrm>
            <a:off x="1571787" y="2176718"/>
            <a:ext cx="7488237" cy="4264939"/>
          </a:xfrm>
          <a:prstGeom prst="rect">
            <a:avLst/>
          </a:prstGeom>
        </p:spPr>
      </p:pic>
    </p:spTree>
    <p:extLst>
      <p:ext uri="{BB962C8B-B14F-4D97-AF65-F5344CB8AC3E}">
        <p14:creationId xmlns:p14="http://schemas.microsoft.com/office/powerpoint/2010/main" val="3731921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84248" y="1131468"/>
            <a:ext cx="8462887" cy="71755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baseline="0">
                <a:solidFill>
                  <a:srgbClr val="0E99C0"/>
                </a:solidFill>
                <a:latin typeface="Arial"/>
                <a:ea typeface="+mj-ea"/>
                <a:cs typeface="Arial"/>
              </a:defRPr>
            </a:lvl1pPr>
          </a:lstStyle>
          <a:p>
            <a:r>
              <a:rPr lang="en-US" dirty="0">
                <a:latin typeface="Arial" panose="020B0604020202020204" pitchFamily="34" charset="0"/>
                <a:cs typeface="Arial" panose="020B0604020202020204" pitchFamily="34" charset="0"/>
              </a:rPr>
              <a:t>Genital tract tissue concentrations after CAB LA 400 mg IM SINGLE dose in humans</a:t>
            </a:r>
          </a:p>
        </p:txBody>
      </p:sp>
      <p:sp>
        <p:nvSpPr>
          <p:cNvPr id="4" name="Content Placeholder 5"/>
          <p:cNvSpPr>
            <a:spLocks noGrp="1"/>
          </p:cNvSpPr>
          <p:nvPr>
            <p:ph sz="quarter" idx="4294967295"/>
          </p:nvPr>
        </p:nvSpPr>
        <p:spPr>
          <a:xfrm>
            <a:off x="692967" y="1936088"/>
            <a:ext cx="8045450" cy="2057400"/>
          </a:xfrm>
        </p:spPr>
        <p:txBody>
          <a:bodyPr>
            <a:normAutofit fontScale="92500" lnSpcReduction="10000"/>
          </a:bodyPr>
          <a:lstStyle/>
          <a:p>
            <a:r>
              <a:rPr lang="en-US" sz="2400"/>
              <a:t>Across visits, median cervical and vaginal tissue:plasma ratios ranged from 0.16 to 0.28.  </a:t>
            </a:r>
          </a:p>
          <a:p>
            <a:r>
              <a:rPr lang="en-US" sz="2400"/>
              <a:t>Median rectal tissue:plasma ratios were </a:t>
            </a:r>
            <a:r>
              <a:rPr lang="en-US" sz="2400">
                <a:sym typeface="Symbol"/>
              </a:rPr>
              <a:t></a:t>
            </a:r>
            <a:r>
              <a:rPr lang="en-US" sz="2400"/>
              <a:t> 0.08. </a:t>
            </a:r>
          </a:p>
          <a:p>
            <a:r>
              <a:rPr lang="en-US" sz="2400"/>
              <a:t>Median cervical and vaginal tissue concentrations were approximately equivalent to the </a:t>
            </a:r>
            <a:r>
              <a:rPr lang="en-US" sz="2400" i="1"/>
              <a:t>in vitro</a:t>
            </a:r>
            <a:r>
              <a:rPr lang="en-US" sz="2400"/>
              <a:t> PA-IC</a:t>
            </a:r>
            <a:r>
              <a:rPr lang="en-US" sz="2400" baseline="-25000"/>
              <a:t>90</a:t>
            </a:r>
            <a:r>
              <a:rPr lang="en-US" sz="2400"/>
              <a:t> (0.166</a:t>
            </a:r>
            <a:r>
              <a:rPr lang="en-US" sz="2400">
                <a:sym typeface="Symbol"/>
              </a:rPr>
              <a:t></a:t>
            </a:r>
            <a:r>
              <a:rPr lang="en-US" sz="2400"/>
              <a:t>g/mL)</a:t>
            </a:r>
          </a:p>
          <a:p>
            <a:endParaRPr lang="en-US" dirty="0"/>
          </a:p>
        </p:txBody>
      </p:sp>
      <p:graphicFrame>
        <p:nvGraphicFramePr>
          <p:cNvPr id="5" name="Table 4"/>
          <p:cNvGraphicFramePr>
            <a:graphicFrameLocks noGrp="1"/>
          </p:cNvGraphicFramePr>
          <p:nvPr>
            <p:extLst/>
          </p:nvPr>
        </p:nvGraphicFramePr>
        <p:xfrm>
          <a:off x="1158566" y="4167628"/>
          <a:ext cx="7315200" cy="2109216"/>
        </p:xfrm>
        <a:graphic>
          <a:graphicData uri="http://schemas.openxmlformats.org/drawingml/2006/table">
            <a:tbl>
              <a:tblPr/>
              <a:tblGrid>
                <a:gridCol w="1430263">
                  <a:extLst>
                    <a:ext uri="{9D8B030D-6E8A-4147-A177-3AD203B41FA5}">
                      <a16:colId xmlns="" xmlns:a16="http://schemas.microsoft.com/office/drawing/2014/main" val="20000"/>
                    </a:ext>
                  </a:extLst>
                </a:gridCol>
                <a:gridCol w="2830729">
                  <a:extLst>
                    <a:ext uri="{9D8B030D-6E8A-4147-A177-3AD203B41FA5}">
                      <a16:colId xmlns="" xmlns:a16="http://schemas.microsoft.com/office/drawing/2014/main" val="20001"/>
                    </a:ext>
                  </a:extLst>
                </a:gridCol>
                <a:gridCol w="3054208">
                  <a:extLst>
                    <a:ext uri="{9D8B030D-6E8A-4147-A177-3AD203B41FA5}">
                      <a16:colId xmlns="" xmlns:a16="http://schemas.microsoft.com/office/drawing/2014/main" val="20002"/>
                    </a:ext>
                  </a:extLst>
                </a:gridCol>
              </a:tblGrid>
              <a:tr h="482600">
                <a:tc>
                  <a:txBody>
                    <a:bodyPr/>
                    <a:lstStyle/>
                    <a:p>
                      <a:pPr marL="0" marR="0" algn="ctr">
                        <a:lnSpc>
                          <a:spcPct val="115000"/>
                        </a:lnSpc>
                        <a:spcBef>
                          <a:spcPts val="200"/>
                        </a:spcBef>
                        <a:spcAft>
                          <a:spcPts val="200"/>
                        </a:spcAft>
                      </a:pPr>
                      <a:endParaRPr lang="en-US" sz="1600" dirty="0">
                        <a:latin typeface="Arial Narrow"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dirty="0">
                          <a:latin typeface="Arial Narrow" pitchFamily="34" charset="0"/>
                          <a:ea typeface="Times New Roman"/>
                          <a:cs typeface="Arial Narrow"/>
                        </a:rPr>
                        <a:t>400mg IM  </a:t>
                      </a:r>
                      <a:r>
                        <a:rPr lang="en-GB" sz="1600" b="1" dirty="0" err="1">
                          <a:latin typeface="Arial Narrow" pitchFamily="34" charset="0"/>
                          <a:ea typeface="Times New Roman"/>
                          <a:cs typeface="Arial Narrow"/>
                        </a:rPr>
                        <a:t>unsplit</a:t>
                      </a:r>
                      <a:r>
                        <a:rPr lang="en-GB" sz="1600" b="1" dirty="0">
                          <a:latin typeface="Arial Narrow" pitchFamily="34" charset="0"/>
                          <a:ea typeface="Times New Roman"/>
                          <a:cs typeface="Arial Narrow"/>
                        </a:rPr>
                        <a:t> (Cohort 8) </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600" b="1">
                          <a:latin typeface="Arial Narrow" pitchFamily="34" charset="0"/>
                          <a:ea typeface="Times New Roman"/>
                          <a:cs typeface="Arial Narrow"/>
                        </a:rPr>
                        <a:t>400mg IM split (2x 200mg IM, Cohort 9)</a:t>
                      </a:r>
                      <a:endParaRPr lang="en-US" sz="160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marL="0" marR="0" algn="ctr">
                        <a:lnSpc>
                          <a:spcPct val="115000"/>
                        </a:lnSpc>
                        <a:spcBef>
                          <a:spcPts val="200"/>
                        </a:spcBef>
                        <a:spcAft>
                          <a:spcPts val="200"/>
                        </a:spcAft>
                      </a:pPr>
                      <a:r>
                        <a:rPr lang="en-US" sz="1600" b="1">
                          <a:latin typeface="Arial Narrow" pitchFamily="34" charset="0"/>
                          <a:ea typeface="Calibri"/>
                          <a:cs typeface="Times New Roman"/>
                        </a:rPr>
                        <a:t>Cervical</a:t>
                      </a:r>
                      <a:r>
                        <a:rPr lang="en-US" sz="1600" b="1" baseline="30000">
                          <a:latin typeface="Arial Narrow" pitchFamily="34" charset="0"/>
                          <a:ea typeface="Calibri"/>
                          <a:cs typeface="Times New Roman"/>
                        </a:rPr>
                        <a:t>2</a:t>
                      </a:r>
                      <a:endParaRPr lang="en-US" sz="1600">
                        <a:latin typeface="Arial Narrow"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dirty="0">
                          <a:latin typeface="Arial Narrow" pitchFamily="34" charset="0"/>
                          <a:ea typeface="Times New Roman"/>
                          <a:cs typeface="Arial Narrow"/>
                        </a:rPr>
                        <a:t>0.20 (0.0 - 0.40)</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a:latin typeface="Arial Narrow" pitchFamily="34" charset="0"/>
                          <a:ea typeface="Times New Roman"/>
                          <a:cs typeface="Arial Narrow"/>
                        </a:rPr>
                        <a:t>0.16 (0.0 - 0.4)</a:t>
                      </a:r>
                      <a:endParaRPr lang="en-US" sz="160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marL="0" marR="0" algn="ctr">
                        <a:lnSpc>
                          <a:spcPct val="115000"/>
                        </a:lnSpc>
                        <a:spcBef>
                          <a:spcPts val="200"/>
                        </a:spcBef>
                        <a:spcAft>
                          <a:spcPts val="200"/>
                        </a:spcAft>
                      </a:pPr>
                      <a:r>
                        <a:rPr lang="en-US" sz="1600" b="1">
                          <a:latin typeface="Arial Narrow" pitchFamily="34" charset="0"/>
                          <a:ea typeface="Calibri"/>
                          <a:cs typeface="Times New Roman"/>
                        </a:rPr>
                        <a:t>Vaginal</a:t>
                      </a:r>
                      <a:r>
                        <a:rPr lang="en-US" sz="1600" b="1" baseline="30000">
                          <a:latin typeface="Arial Narrow" pitchFamily="34" charset="0"/>
                          <a:ea typeface="Calibri"/>
                          <a:cs typeface="Times New Roman"/>
                        </a:rPr>
                        <a:t>3</a:t>
                      </a:r>
                      <a:endParaRPr lang="en-US" sz="1600">
                        <a:latin typeface="Arial Narrow"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dirty="0">
                          <a:latin typeface="Arial Narrow" pitchFamily="34" charset="0"/>
                          <a:ea typeface="Times New Roman"/>
                          <a:cs typeface="Arial Narrow"/>
                        </a:rPr>
                        <a:t>0.28 (0.0 - 0.7)</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dirty="0">
                          <a:latin typeface="Arial Narrow" pitchFamily="34" charset="0"/>
                          <a:ea typeface="Times New Roman"/>
                          <a:cs typeface="Arial Narrow"/>
                        </a:rPr>
                        <a:t>0.19 (0.0 - 0.7)</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lgn="ctr">
                        <a:lnSpc>
                          <a:spcPct val="115000"/>
                        </a:lnSpc>
                        <a:spcBef>
                          <a:spcPts val="200"/>
                        </a:spcBef>
                        <a:spcAft>
                          <a:spcPts val="200"/>
                        </a:spcAft>
                      </a:pPr>
                      <a:r>
                        <a:rPr lang="en-GB" sz="1600" b="1" dirty="0">
                          <a:latin typeface="Arial Narrow" pitchFamily="34" charset="0"/>
                          <a:ea typeface="Times New Roman"/>
                          <a:cs typeface="Arial Narrow"/>
                        </a:rPr>
                        <a:t>Rectal</a:t>
                      </a:r>
                      <a:r>
                        <a:rPr lang="en-GB" sz="1600" b="1" baseline="30000" dirty="0">
                          <a:latin typeface="Arial Narrow" pitchFamily="34" charset="0"/>
                          <a:ea typeface="Times New Roman"/>
                          <a:cs typeface="Arial Narrow"/>
                        </a:rPr>
                        <a:t>3</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dirty="0">
                          <a:latin typeface="Arial Narrow" pitchFamily="34" charset="0"/>
                          <a:ea typeface="Times New Roman"/>
                          <a:cs typeface="Arial Narrow"/>
                        </a:rPr>
                        <a:t>0.00 (0.0 - 0.1)</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GB" sz="1600" dirty="0">
                          <a:latin typeface="Arial Narrow" pitchFamily="34" charset="0"/>
                          <a:ea typeface="Times New Roman"/>
                          <a:cs typeface="Arial Narrow"/>
                        </a:rPr>
                        <a:t>0.08 (0.0 - 0.2)</a:t>
                      </a:r>
                      <a:endParaRPr lang="en-US" sz="1600" dirty="0">
                        <a:latin typeface="Arial Narrow" pitchFamily="34" charset="0"/>
                        <a:ea typeface="Times New Roman"/>
                        <a:cs typeface="Arial Narro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gridSpan="3">
                  <a:txBody>
                    <a:bodyPr/>
                    <a:lstStyle/>
                    <a:p>
                      <a:pPr marL="0" marR="0">
                        <a:lnSpc>
                          <a:spcPct val="115000"/>
                        </a:lnSpc>
                        <a:spcBef>
                          <a:spcPts val="0"/>
                        </a:spcBef>
                        <a:spcAft>
                          <a:spcPts val="0"/>
                        </a:spcAft>
                      </a:pPr>
                      <a:r>
                        <a:rPr lang="en-GB" sz="1200" baseline="30000" dirty="0">
                          <a:latin typeface="Arial Narrow" pitchFamily="34" charset="0"/>
                          <a:ea typeface="Times New Roman"/>
                          <a:cs typeface="Arial Narrow"/>
                        </a:rPr>
                        <a:t>1</a:t>
                      </a:r>
                      <a:r>
                        <a:rPr lang="en-GB" sz="1200" dirty="0">
                          <a:latin typeface="Arial Narrow" pitchFamily="34" charset="0"/>
                          <a:ea typeface="Times New Roman"/>
                          <a:cs typeface="Arial Narrow"/>
                        </a:rPr>
                        <a:t>  median (range)</a:t>
                      </a:r>
                      <a:endParaRPr lang="en-US" sz="1200" dirty="0">
                        <a:latin typeface="Arial Narrow" pitchFamily="34" charset="0"/>
                        <a:ea typeface="Times New Roman"/>
                        <a:cs typeface="Arial Narrow"/>
                      </a:endParaRPr>
                    </a:p>
                    <a:p>
                      <a:pPr marL="0" marR="0">
                        <a:lnSpc>
                          <a:spcPct val="115000"/>
                        </a:lnSpc>
                        <a:spcBef>
                          <a:spcPts val="200"/>
                        </a:spcBef>
                        <a:spcAft>
                          <a:spcPts val="200"/>
                        </a:spcAft>
                      </a:pPr>
                      <a:r>
                        <a:rPr lang="en-GB" sz="1200" baseline="30000" dirty="0">
                          <a:latin typeface="Arial Narrow" pitchFamily="34" charset="0"/>
                          <a:ea typeface="Times New Roman"/>
                          <a:cs typeface="Arial Narrow"/>
                        </a:rPr>
                        <a:t>2</a:t>
                      </a:r>
                      <a:r>
                        <a:rPr lang="en-GB" sz="1200" dirty="0">
                          <a:latin typeface="Arial Narrow" pitchFamily="34" charset="0"/>
                          <a:ea typeface="Times New Roman"/>
                          <a:cs typeface="Arial Narrow"/>
                        </a:rPr>
                        <a:t>n=8 </a:t>
                      </a:r>
                      <a:r>
                        <a:rPr lang="en-GB" sz="1200" dirty="0" err="1">
                          <a:latin typeface="Arial Narrow" pitchFamily="34" charset="0"/>
                          <a:ea typeface="Times New Roman"/>
                          <a:cs typeface="Arial Narrow"/>
                        </a:rPr>
                        <a:t>unsplit</a:t>
                      </a:r>
                      <a:r>
                        <a:rPr lang="en-GB" sz="1200" dirty="0">
                          <a:latin typeface="Arial Narrow" pitchFamily="34" charset="0"/>
                          <a:ea typeface="Times New Roman"/>
                          <a:cs typeface="Arial Narrow"/>
                        </a:rPr>
                        <a:t>; n=7 split</a:t>
                      </a:r>
                      <a:endParaRPr lang="en-US" sz="1200" dirty="0">
                        <a:latin typeface="Arial Narrow" pitchFamily="34" charset="0"/>
                        <a:ea typeface="Times New Roman"/>
                        <a:cs typeface="Arial Narrow"/>
                      </a:endParaRPr>
                    </a:p>
                    <a:p>
                      <a:pPr marL="0" marR="0">
                        <a:lnSpc>
                          <a:spcPct val="115000"/>
                        </a:lnSpc>
                        <a:spcBef>
                          <a:spcPts val="200"/>
                        </a:spcBef>
                        <a:spcAft>
                          <a:spcPts val="200"/>
                        </a:spcAft>
                      </a:pPr>
                      <a:r>
                        <a:rPr lang="en-GB" sz="1200" baseline="30000" dirty="0">
                          <a:latin typeface="Arial Narrow" pitchFamily="34" charset="0"/>
                          <a:ea typeface="Times New Roman"/>
                          <a:cs typeface="Arial Narrow"/>
                        </a:rPr>
                        <a:t>3</a:t>
                      </a:r>
                      <a:r>
                        <a:rPr lang="en-GB" sz="1200" dirty="0">
                          <a:latin typeface="Arial Narrow" pitchFamily="34" charset="0"/>
                          <a:ea typeface="Times New Roman"/>
                          <a:cs typeface="Arial Narrow"/>
                        </a:rPr>
                        <a:t>n=24</a:t>
                      </a:r>
                      <a:endParaRPr lang="en-US" sz="1200" dirty="0">
                        <a:latin typeface="Arial Narrow" pitchFamily="34" charset="0"/>
                        <a:ea typeface="Times New Roman"/>
                        <a:cs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bl>
          </a:graphicData>
        </a:graphic>
      </p:graphicFrame>
      <p:sp>
        <p:nvSpPr>
          <p:cNvPr id="2" name="TextBox 1"/>
          <p:cNvSpPr txBox="1"/>
          <p:nvPr/>
        </p:nvSpPr>
        <p:spPr>
          <a:xfrm>
            <a:off x="6466114" y="6606073"/>
            <a:ext cx="2677886" cy="276999"/>
          </a:xfrm>
          <a:prstGeom prst="rect">
            <a:avLst/>
          </a:prstGeom>
          <a:noFill/>
        </p:spPr>
        <p:txBody>
          <a:bodyPr wrap="square" rtlCol="0">
            <a:spAutoFit/>
          </a:bodyPr>
          <a:lstStyle/>
          <a:p>
            <a:pPr marL="0" indent="0" algn="r"/>
            <a:r>
              <a:rPr lang="en-ZA" sz="1200" dirty="0">
                <a:latin typeface="Arial" panose="020B0604020202020204" pitchFamily="34" charset="0"/>
                <a:cs typeface="Arial" panose="020B0604020202020204" pitchFamily="34" charset="0"/>
              </a:rPr>
              <a:t>Spreen, JAIDS 2014</a:t>
            </a:r>
          </a:p>
        </p:txBody>
      </p:sp>
    </p:spTree>
    <p:extLst>
      <p:ext uri="{BB962C8B-B14F-4D97-AF65-F5344CB8AC3E}">
        <p14:creationId xmlns:p14="http://schemas.microsoft.com/office/powerpoint/2010/main" val="199337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B132C4B-0B28-4020-86E1-60ECA5F8BFB9}"/>
              </a:ext>
            </a:extLst>
          </p:cNvPr>
          <p:cNvSpPr>
            <a:spLocks noGrp="1"/>
          </p:cNvSpPr>
          <p:nvPr>
            <p:ph type="title"/>
          </p:nvPr>
        </p:nvSpPr>
        <p:spPr>
          <a:xfrm>
            <a:off x="835878" y="1297664"/>
            <a:ext cx="7467600" cy="944562"/>
          </a:xfrm>
        </p:spPr>
        <p:txBody>
          <a:bodyPr>
            <a:noAutofit/>
          </a:bodyPr>
          <a:lstStyle/>
          <a:p>
            <a:pPr algn="ctr"/>
            <a:r>
              <a:rPr lang="en-US" sz="2800" dirty="0"/>
              <a:t>Women require high levels of adherence to oral PrEP to ensure protection</a:t>
            </a:r>
          </a:p>
        </p:txBody>
      </p:sp>
      <p:sp>
        <p:nvSpPr>
          <p:cNvPr id="31" name="TextBox 30">
            <a:extLst>
              <a:ext uri="{FF2B5EF4-FFF2-40B4-BE49-F238E27FC236}">
                <a16:creationId xmlns="" xmlns:a16="http://schemas.microsoft.com/office/drawing/2014/main" id="{20CB40A1-FC60-4FCA-B5CD-E815AF27CF31}"/>
              </a:ext>
            </a:extLst>
          </p:cNvPr>
          <p:cNvSpPr txBox="1"/>
          <p:nvPr/>
        </p:nvSpPr>
        <p:spPr>
          <a:xfrm>
            <a:off x="3140767" y="2511976"/>
            <a:ext cx="286556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Pills Per Week</a:t>
            </a:r>
          </a:p>
        </p:txBody>
      </p:sp>
      <p:pic>
        <p:nvPicPr>
          <p:cNvPr id="38" name="Picture 37">
            <a:extLst>
              <a:ext uri="{FF2B5EF4-FFF2-40B4-BE49-F238E27FC236}">
                <a16:creationId xmlns="" xmlns:a16="http://schemas.microsoft.com/office/drawing/2014/main" id="{7402D958-FFB4-484C-97F6-ACFE82D9FB77}"/>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969245" y="3266707"/>
            <a:ext cx="1340768" cy="2849040"/>
          </a:xfrm>
          <a:prstGeom prst="rect">
            <a:avLst/>
          </a:prstGeom>
        </p:spPr>
      </p:pic>
      <p:pic>
        <p:nvPicPr>
          <p:cNvPr id="39" name="Picture 38">
            <a:extLst>
              <a:ext uri="{FF2B5EF4-FFF2-40B4-BE49-F238E27FC236}">
                <a16:creationId xmlns="" xmlns:a16="http://schemas.microsoft.com/office/drawing/2014/main" id="{8AB6B848-F512-4352-83F2-5D7D72A5F60B}"/>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2973" b="3"/>
          <a:stretch/>
        </p:blipFill>
        <p:spPr>
          <a:xfrm>
            <a:off x="2969245" y="3636039"/>
            <a:ext cx="1340768" cy="2479708"/>
          </a:xfrm>
          <a:prstGeom prst="rect">
            <a:avLst/>
          </a:prstGeom>
        </p:spPr>
      </p:pic>
      <p:pic>
        <p:nvPicPr>
          <p:cNvPr id="40" name="Picture 39">
            <a:extLst>
              <a:ext uri="{FF2B5EF4-FFF2-40B4-BE49-F238E27FC236}">
                <a16:creationId xmlns="" xmlns:a16="http://schemas.microsoft.com/office/drawing/2014/main" id="{E2E9C731-2A14-473D-B809-A46A0418D8AA}"/>
              </a:ext>
            </a:extLst>
          </p:cNvPr>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475707" y="3232325"/>
            <a:ext cx="1100925" cy="2849040"/>
          </a:xfrm>
          <a:prstGeom prst="rect">
            <a:avLst/>
          </a:prstGeom>
        </p:spPr>
      </p:pic>
      <p:sp>
        <p:nvSpPr>
          <p:cNvPr id="41" name="TextBox 40">
            <a:extLst>
              <a:ext uri="{FF2B5EF4-FFF2-40B4-BE49-F238E27FC236}">
                <a16:creationId xmlns="" xmlns:a16="http://schemas.microsoft.com/office/drawing/2014/main" id="{3E56A18B-C491-4001-876C-E5B080782D12}"/>
              </a:ext>
            </a:extLst>
          </p:cNvPr>
          <p:cNvSpPr txBox="1"/>
          <p:nvPr/>
        </p:nvSpPr>
        <p:spPr>
          <a:xfrm>
            <a:off x="2991854" y="4403541"/>
            <a:ext cx="134681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94%</a:t>
            </a:r>
          </a:p>
        </p:txBody>
      </p:sp>
      <p:pic>
        <p:nvPicPr>
          <p:cNvPr id="42" name="Picture 41">
            <a:extLst>
              <a:ext uri="{FF2B5EF4-FFF2-40B4-BE49-F238E27FC236}">
                <a16:creationId xmlns="" xmlns:a16="http://schemas.microsoft.com/office/drawing/2014/main" id="{F1D729AB-6A16-4904-94EB-E2226106430A}"/>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205"/>
          <a:stretch/>
        </p:blipFill>
        <p:spPr>
          <a:xfrm>
            <a:off x="5474547" y="3266707"/>
            <a:ext cx="1100925" cy="2814656"/>
          </a:xfrm>
          <a:prstGeom prst="rect">
            <a:avLst/>
          </a:prstGeom>
        </p:spPr>
      </p:pic>
      <p:sp>
        <p:nvSpPr>
          <p:cNvPr id="43" name="TextBox 42">
            <a:extLst>
              <a:ext uri="{FF2B5EF4-FFF2-40B4-BE49-F238E27FC236}">
                <a16:creationId xmlns="" xmlns:a16="http://schemas.microsoft.com/office/drawing/2014/main" id="{84D7A114-A499-4950-AC22-51FB0656BD4E}"/>
              </a:ext>
            </a:extLst>
          </p:cNvPr>
          <p:cNvSpPr txBox="1"/>
          <p:nvPr/>
        </p:nvSpPr>
        <p:spPr>
          <a:xfrm>
            <a:off x="5503576" y="4403541"/>
            <a:ext cx="11032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99%</a:t>
            </a:r>
          </a:p>
        </p:txBody>
      </p:sp>
      <p:sp>
        <p:nvSpPr>
          <p:cNvPr id="44" name="TextBox 43">
            <a:extLst>
              <a:ext uri="{FF2B5EF4-FFF2-40B4-BE49-F238E27FC236}">
                <a16:creationId xmlns="" xmlns:a16="http://schemas.microsoft.com/office/drawing/2014/main" id="{81ED0C8F-F277-45B8-B4DC-066FC3ADC71C}"/>
              </a:ext>
            </a:extLst>
          </p:cNvPr>
          <p:cNvSpPr txBox="1"/>
          <p:nvPr/>
        </p:nvSpPr>
        <p:spPr>
          <a:xfrm>
            <a:off x="2625140" y="6265793"/>
            <a:ext cx="456124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Best Protection        Best Protection</a:t>
            </a:r>
          </a:p>
        </p:txBody>
      </p:sp>
      <p:sp>
        <p:nvSpPr>
          <p:cNvPr id="2" name="TextBox 1"/>
          <p:cNvSpPr txBox="1"/>
          <p:nvPr/>
        </p:nvSpPr>
        <p:spPr>
          <a:xfrm>
            <a:off x="5704114" y="6573570"/>
            <a:ext cx="3439886" cy="276999"/>
          </a:xfrm>
          <a:prstGeom prst="rect">
            <a:avLst/>
          </a:prstGeom>
          <a:noFill/>
        </p:spPr>
        <p:txBody>
          <a:bodyPr wrap="square" rtlCol="0">
            <a:spAutoFit/>
          </a:bodyPr>
          <a:lstStyle/>
          <a:p>
            <a:pPr marL="0" indent="0" algn="r"/>
            <a:r>
              <a:rPr lang="en-ZA" sz="1200" dirty="0">
                <a:solidFill>
                  <a:srgbClr val="1E344B"/>
                </a:solidFill>
                <a:latin typeface="Arial" panose="020B0604020202020204" pitchFamily="34" charset="0"/>
                <a:cs typeface="Arial" panose="020B0604020202020204" pitchFamily="34" charset="0"/>
              </a:rPr>
              <a:t>Hanscom, JAIDS 2016; Fonner, AIDS 2016</a:t>
            </a:r>
          </a:p>
        </p:txBody>
      </p:sp>
    </p:spTree>
    <p:extLst>
      <p:ext uri="{BB962C8B-B14F-4D97-AF65-F5344CB8AC3E}">
        <p14:creationId xmlns:p14="http://schemas.microsoft.com/office/powerpoint/2010/main" val="3298764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B132C4B-0B28-4020-86E1-60ECA5F8BFB9}"/>
              </a:ext>
            </a:extLst>
          </p:cNvPr>
          <p:cNvSpPr>
            <a:spLocks noGrp="1"/>
          </p:cNvSpPr>
          <p:nvPr>
            <p:ph type="title"/>
          </p:nvPr>
        </p:nvSpPr>
        <p:spPr>
          <a:xfrm>
            <a:off x="839216" y="1385042"/>
            <a:ext cx="7467600" cy="944562"/>
          </a:xfrm>
        </p:spPr>
        <p:txBody>
          <a:bodyPr>
            <a:noAutofit/>
          </a:bodyPr>
          <a:lstStyle/>
          <a:p>
            <a:pPr algn="ctr"/>
            <a:r>
              <a:rPr lang="en-US" sz="2800" dirty="0"/>
              <a:t>Women require high levels of adherence to oral PrEP to ensure protection</a:t>
            </a:r>
          </a:p>
        </p:txBody>
      </p:sp>
      <p:sp>
        <p:nvSpPr>
          <p:cNvPr id="22" name="TextBox 21">
            <a:extLst>
              <a:ext uri="{FF2B5EF4-FFF2-40B4-BE49-F238E27FC236}">
                <a16:creationId xmlns="" xmlns:a16="http://schemas.microsoft.com/office/drawing/2014/main" id="{F2B7BF48-591E-42DA-8A3F-2B730AFACE11}"/>
              </a:ext>
            </a:extLst>
          </p:cNvPr>
          <p:cNvSpPr txBox="1"/>
          <p:nvPr/>
        </p:nvSpPr>
        <p:spPr>
          <a:xfrm>
            <a:off x="3143451" y="2431204"/>
            <a:ext cx="286556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Pills Per Week</a:t>
            </a:r>
          </a:p>
        </p:txBody>
      </p:sp>
      <p:pic>
        <p:nvPicPr>
          <p:cNvPr id="25" name="Picture 24">
            <a:extLst>
              <a:ext uri="{FF2B5EF4-FFF2-40B4-BE49-F238E27FC236}">
                <a16:creationId xmlns="" xmlns:a16="http://schemas.microsoft.com/office/drawing/2014/main" id="{3E530F4F-4FCA-44C9-8B75-43623B37DD1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933841" y="3071635"/>
            <a:ext cx="1340768" cy="2849040"/>
          </a:xfrm>
          <a:prstGeom prst="rect">
            <a:avLst/>
          </a:prstGeom>
        </p:spPr>
      </p:pic>
      <p:pic>
        <p:nvPicPr>
          <p:cNvPr id="26" name="Picture 25">
            <a:extLst>
              <a:ext uri="{FF2B5EF4-FFF2-40B4-BE49-F238E27FC236}">
                <a16:creationId xmlns="" xmlns:a16="http://schemas.microsoft.com/office/drawing/2014/main" id="{F68DD304-D44B-4F0A-9B8F-C8D75F130D71}"/>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95430" b="1"/>
          <a:stretch/>
        </p:blipFill>
        <p:spPr>
          <a:xfrm>
            <a:off x="2933841" y="5790483"/>
            <a:ext cx="1340768" cy="130192"/>
          </a:xfrm>
          <a:prstGeom prst="rect">
            <a:avLst/>
          </a:prstGeom>
        </p:spPr>
      </p:pic>
      <p:pic>
        <p:nvPicPr>
          <p:cNvPr id="27" name="Picture 26">
            <a:extLst>
              <a:ext uri="{FF2B5EF4-FFF2-40B4-BE49-F238E27FC236}">
                <a16:creationId xmlns="" xmlns:a16="http://schemas.microsoft.com/office/drawing/2014/main" id="{E0A2B0FF-D830-4EA9-8478-675383555B6A}"/>
              </a:ext>
            </a:extLst>
          </p:cNvPr>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440303" y="3037253"/>
            <a:ext cx="1100925" cy="2849040"/>
          </a:xfrm>
          <a:prstGeom prst="rect">
            <a:avLst/>
          </a:prstGeom>
        </p:spPr>
      </p:pic>
      <p:sp>
        <p:nvSpPr>
          <p:cNvPr id="28" name="TextBox 27">
            <a:extLst>
              <a:ext uri="{FF2B5EF4-FFF2-40B4-BE49-F238E27FC236}">
                <a16:creationId xmlns="" xmlns:a16="http://schemas.microsoft.com/office/drawing/2014/main" id="{40A6B4EF-1B94-44F5-A6DC-150257E0DEF1}"/>
              </a:ext>
            </a:extLst>
          </p:cNvPr>
          <p:cNvSpPr txBox="1"/>
          <p:nvPr/>
        </p:nvSpPr>
        <p:spPr>
          <a:xfrm>
            <a:off x="2956450" y="4208469"/>
            <a:ext cx="134681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pic>
        <p:nvPicPr>
          <p:cNvPr id="29" name="Picture 28">
            <a:extLst>
              <a:ext uri="{FF2B5EF4-FFF2-40B4-BE49-F238E27FC236}">
                <a16:creationId xmlns="" xmlns:a16="http://schemas.microsoft.com/office/drawing/2014/main" id="{73A017C8-BF00-4283-B735-13C54A694396}"/>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28293"/>
          <a:stretch/>
        </p:blipFill>
        <p:spPr>
          <a:xfrm>
            <a:off x="5439143" y="3843349"/>
            <a:ext cx="1100925" cy="2042942"/>
          </a:xfrm>
          <a:prstGeom prst="rect">
            <a:avLst/>
          </a:prstGeom>
        </p:spPr>
      </p:pic>
      <p:sp>
        <p:nvSpPr>
          <p:cNvPr id="30" name="TextBox 29">
            <a:extLst>
              <a:ext uri="{FF2B5EF4-FFF2-40B4-BE49-F238E27FC236}">
                <a16:creationId xmlns="" xmlns:a16="http://schemas.microsoft.com/office/drawing/2014/main" id="{CF1392C6-406E-48C0-BDB8-562727A11017}"/>
              </a:ext>
            </a:extLst>
          </p:cNvPr>
          <p:cNvSpPr txBox="1"/>
          <p:nvPr/>
        </p:nvSpPr>
        <p:spPr>
          <a:xfrm>
            <a:off x="5468172" y="4208469"/>
            <a:ext cx="11032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76%</a:t>
            </a:r>
          </a:p>
        </p:txBody>
      </p:sp>
      <p:sp>
        <p:nvSpPr>
          <p:cNvPr id="24" name="TextBox 23">
            <a:extLst>
              <a:ext uri="{FF2B5EF4-FFF2-40B4-BE49-F238E27FC236}">
                <a16:creationId xmlns="" xmlns:a16="http://schemas.microsoft.com/office/drawing/2014/main" id="{14F5CFEF-9899-4387-8F68-6185867FE489}"/>
              </a:ext>
            </a:extLst>
          </p:cNvPr>
          <p:cNvSpPr txBox="1"/>
          <p:nvPr/>
        </p:nvSpPr>
        <p:spPr>
          <a:xfrm>
            <a:off x="2589724" y="6070721"/>
            <a:ext cx="4643942"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 Protection        Better Protection</a:t>
            </a:r>
          </a:p>
        </p:txBody>
      </p:sp>
      <p:pic>
        <p:nvPicPr>
          <p:cNvPr id="33" name="Picture 32">
            <a:extLst>
              <a:ext uri="{FF2B5EF4-FFF2-40B4-BE49-F238E27FC236}">
                <a16:creationId xmlns="" xmlns:a16="http://schemas.microsoft.com/office/drawing/2014/main" id="{7D396EC1-711A-48E2-9B9D-1078A107F558}"/>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932681" y="3071635"/>
            <a:ext cx="1340768" cy="2849040"/>
          </a:xfrm>
          <a:prstGeom prst="rect">
            <a:avLst/>
          </a:prstGeom>
        </p:spPr>
      </p:pic>
      <p:pic>
        <p:nvPicPr>
          <p:cNvPr id="34" name="Picture 33">
            <a:extLst>
              <a:ext uri="{FF2B5EF4-FFF2-40B4-BE49-F238E27FC236}">
                <a16:creationId xmlns="" xmlns:a16="http://schemas.microsoft.com/office/drawing/2014/main" id="{F4D2FBF9-D4BB-4B4D-B710-F0B31E4F06CD}"/>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913" b="-2"/>
          <a:stretch/>
        </p:blipFill>
        <p:spPr>
          <a:xfrm>
            <a:off x="2932681" y="4208469"/>
            <a:ext cx="1340768" cy="1712206"/>
          </a:xfrm>
          <a:prstGeom prst="rect">
            <a:avLst/>
          </a:prstGeom>
        </p:spPr>
      </p:pic>
      <p:pic>
        <p:nvPicPr>
          <p:cNvPr id="35" name="Picture 34">
            <a:extLst>
              <a:ext uri="{FF2B5EF4-FFF2-40B4-BE49-F238E27FC236}">
                <a16:creationId xmlns="" xmlns:a16="http://schemas.microsoft.com/office/drawing/2014/main" id="{E3A2F45E-DC5B-4C25-AA24-AD78C6EED3DF}"/>
              </a:ext>
            </a:extLst>
          </p:cNvPr>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439143" y="3037253"/>
            <a:ext cx="1100925" cy="2849040"/>
          </a:xfrm>
          <a:prstGeom prst="rect">
            <a:avLst/>
          </a:prstGeom>
        </p:spPr>
      </p:pic>
      <p:sp>
        <p:nvSpPr>
          <p:cNvPr id="36" name="TextBox 35">
            <a:extLst>
              <a:ext uri="{FF2B5EF4-FFF2-40B4-BE49-F238E27FC236}">
                <a16:creationId xmlns="" xmlns:a16="http://schemas.microsoft.com/office/drawing/2014/main" id="{55607B8B-CA39-4CEB-9C1E-EF5DB038362A}"/>
              </a:ext>
            </a:extLst>
          </p:cNvPr>
          <p:cNvSpPr txBox="1"/>
          <p:nvPr/>
        </p:nvSpPr>
        <p:spPr>
          <a:xfrm>
            <a:off x="2955290" y="4208469"/>
            <a:ext cx="134681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61%</a:t>
            </a:r>
          </a:p>
        </p:txBody>
      </p:sp>
      <p:pic>
        <p:nvPicPr>
          <p:cNvPr id="37" name="Picture 36">
            <a:extLst>
              <a:ext uri="{FF2B5EF4-FFF2-40B4-BE49-F238E27FC236}">
                <a16:creationId xmlns="" xmlns:a16="http://schemas.microsoft.com/office/drawing/2014/main" id="{B632D4FC-91A3-465E-AA35-0ABD667EBE21}"/>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16964"/>
          <a:stretch/>
        </p:blipFill>
        <p:spPr>
          <a:xfrm>
            <a:off x="5437983" y="3520619"/>
            <a:ext cx="1100925" cy="2365672"/>
          </a:xfrm>
          <a:prstGeom prst="rect">
            <a:avLst/>
          </a:prstGeom>
        </p:spPr>
      </p:pic>
      <p:sp>
        <p:nvSpPr>
          <p:cNvPr id="52" name="TextBox 51">
            <a:extLst>
              <a:ext uri="{FF2B5EF4-FFF2-40B4-BE49-F238E27FC236}">
                <a16:creationId xmlns="" xmlns:a16="http://schemas.microsoft.com/office/drawing/2014/main" id="{C3454DB3-314F-4754-BBFE-2F24F8AE6FA9}"/>
              </a:ext>
            </a:extLst>
          </p:cNvPr>
          <p:cNvSpPr txBox="1"/>
          <p:nvPr/>
        </p:nvSpPr>
        <p:spPr>
          <a:xfrm>
            <a:off x="5467012" y="4208469"/>
            <a:ext cx="11032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90%</a:t>
            </a:r>
          </a:p>
        </p:txBody>
      </p:sp>
      <p:sp>
        <p:nvSpPr>
          <p:cNvPr id="17" name="TextBox 16"/>
          <p:cNvSpPr txBox="1"/>
          <p:nvPr/>
        </p:nvSpPr>
        <p:spPr>
          <a:xfrm>
            <a:off x="5704114" y="6573570"/>
            <a:ext cx="3439886" cy="276999"/>
          </a:xfrm>
          <a:prstGeom prst="rect">
            <a:avLst/>
          </a:prstGeom>
          <a:noFill/>
        </p:spPr>
        <p:txBody>
          <a:bodyPr wrap="square" rtlCol="0">
            <a:spAutoFit/>
          </a:bodyPr>
          <a:lstStyle/>
          <a:p>
            <a:pPr marL="0" indent="0" algn="r"/>
            <a:r>
              <a:rPr lang="en-ZA" sz="1200" dirty="0">
                <a:solidFill>
                  <a:srgbClr val="1E344B"/>
                </a:solidFill>
                <a:latin typeface="Arial" panose="020B0604020202020204" pitchFamily="34" charset="0"/>
                <a:cs typeface="Arial" panose="020B0604020202020204" pitchFamily="34" charset="0"/>
              </a:rPr>
              <a:t>Hanscom, JAIDS 2016; Fonner, AIDS 2016</a:t>
            </a:r>
          </a:p>
        </p:txBody>
      </p:sp>
    </p:spTree>
    <p:extLst>
      <p:ext uri="{BB962C8B-B14F-4D97-AF65-F5344CB8AC3E}">
        <p14:creationId xmlns:p14="http://schemas.microsoft.com/office/powerpoint/2010/main" val="337167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B132C4B-0B28-4020-86E1-60ECA5F8BFB9}"/>
              </a:ext>
            </a:extLst>
          </p:cNvPr>
          <p:cNvSpPr>
            <a:spLocks noGrp="1"/>
          </p:cNvSpPr>
          <p:nvPr>
            <p:ph type="title"/>
          </p:nvPr>
        </p:nvSpPr>
        <p:spPr>
          <a:xfrm>
            <a:off x="841248" y="1409426"/>
            <a:ext cx="7467600" cy="944562"/>
          </a:xfrm>
        </p:spPr>
        <p:txBody>
          <a:bodyPr>
            <a:noAutofit/>
          </a:bodyPr>
          <a:lstStyle/>
          <a:p>
            <a:pPr algn="ctr"/>
            <a:r>
              <a:rPr lang="en-US" sz="2800" dirty="0"/>
              <a:t>Women require high levels of adherence to oral PrEP to ensure protection</a:t>
            </a:r>
          </a:p>
        </p:txBody>
      </p:sp>
      <p:sp>
        <p:nvSpPr>
          <p:cNvPr id="22" name="TextBox 21">
            <a:extLst>
              <a:ext uri="{FF2B5EF4-FFF2-40B4-BE49-F238E27FC236}">
                <a16:creationId xmlns="" xmlns:a16="http://schemas.microsoft.com/office/drawing/2014/main" id="{F2B7BF48-591E-42DA-8A3F-2B730AFACE11}"/>
              </a:ext>
            </a:extLst>
          </p:cNvPr>
          <p:cNvSpPr txBox="1"/>
          <p:nvPr/>
        </p:nvSpPr>
        <p:spPr>
          <a:xfrm>
            <a:off x="3386783" y="2455588"/>
            <a:ext cx="286556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Pills Per Week</a:t>
            </a:r>
          </a:p>
        </p:txBody>
      </p:sp>
      <p:pic>
        <p:nvPicPr>
          <p:cNvPr id="25" name="Picture 24">
            <a:extLst>
              <a:ext uri="{FF2B5EF4-FFF2-40B4-BE49-F238E27FC236}">
                <a16:creationId xmlns="" xmlns:a16="http://schemas.microsoft.com/office/drawing/2014/main" id="{3E530F4F-4FCA-44C9-8B75-43623B37DD11}"/>
              </a:ext>
            </a:extLst>
          </p:cNvPr>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885073" y="3096019"/>
            <a:ext cx="1340768" cy="2849040"/>
          </a:xfrm>
          <a:prstGeom prst="rect">
            <a:avLst/>
          </a:prstGeom>
        </p:spPr>
      </p:pic>
      <p:pic>
        <p:nvPicPr>
          <p:cNvPr id="26" name="Picture 25">
            <a:extLst>
              <a:ext uri="{FF2B5EF4-FFF2-40B4-BE49-F238E27FC236}">
                <a16:creationId xmlns="" xmlns:a16="http://schemas.microsoft.com/office/drawing/2014/main" id="{F68DD304-D44B-4F0A-9B8F-C8D75F130D71}"/>
              </a:ext>
            </a:extLst>
          </p:cNvPr>
          <p:cNvPicPr>
            <a:picLocks noChangeAspect="1"/>
          </p:cNvPicPr>
          <p:nvPr/>
        </p:nvPicPr>
        <p:blipFill rotWithShape="1">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95430" b="1"/>
          <a:stretch/>
        </p:blipFill>
        <p:spPr>
          <a:xfrm>
            <a:off x="2885073" y="5814867"/>
            <a:ext cx="1340768" cy="130192"/>
          </a:xfrm>
          <a:prstGeom prst="rect">
            <a:avLst/>
          </a:prstGeom>
        </p:spPr>
      </p:pic>
      <p:pic>
        <p:nvPicPr>
          <p:cNvPr id="27" name="Picture 26">
            <a:extLst>
              <a:ext uri="{FF2B5EF4-FFF2-40B4-BE49-F238E27FC236}">
                <a16:creationId xmlns="" xmlns:a16="http://schemas.microsoft.com/office/drawing/2014/main" id="{E0A2B0FF-D830-4EA9-8478-675383555B6A}"/>
              </a:ext>
            </a:extLst>
          </p:cNvPr>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5391535" y="3061637"/>
            <a:ext cx="1100925" cy="2849040"/>
          </a:xfrm>
          <a:prstGeom prst="rect">
            <a:avLst/>
          </a:prstGeom>
        </p:spPr>
      </p:pic>
      <p:sp>
        <p:nvSpPr>
          <p:cNvPr id="28" name="TextBox 27">
            <a:extLst>
              <a:ext uri="{FF2B5EF4-FFF2-40B4-BE49-F238E27FC236}">
                <a16:creationId xmlns="" xmlns:a16="http://schemas.microsoft.com/office/drawing/2014/main" id="{40A6B4EF-1B94-44F5-A6DC-150257E0DEF1}"/>
              </a:ext>
            </a:extLst>
          </p:cNvPr>
          <p:cNvSpPr txBox="1"/>
          <p:nvPr/>
        </p:nvSpPr>
        <p:spPr>
          <a:xfrm>
            <a:off x="2907682" y="4232853"/>
            <a:ext cx="134681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pic>
        <p:nvPicPr>
          <p:cNvPr id="29" name="Picture 28">
            <a:extLst>
              <a:ext uri="{FF2B5EF4-FFF2-40B4-BE49-F238E27FC236}">
                <a16:creationId xmlns="" xmlns:a16="http://schemas.microsoft.com/office/drawing/2014/main" id="{73A017C8-BF00-4283-B735-13C54A694396}"/>
              </a:ext>
            </a:extLst>
          </p:cNvPr>
          <p:cNvPicPr>
            <a:picLocks noChangeAspect="1"/>
          </p:cNvPicPr>
          <p:nvPr/>
        </p:nvPicPr>
        <p:blipFill rotWithShape="1">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28293"/>
          <a:stretch/>
        </p:blipFill>
        <p:spPr>
          <a:xfrm>
            <a:off x="5390375" y="3867733"/>
            <a:ext cx="1100925" cy="2042942"/>
          </a:xfrm>
          <a:prstGeom prst="rect">
            <a:avLst/>
          </a:prstGeom>
        </p:spPr>
      </p:pic>
      <p:sp>
        <p:nvSpPr>
          <p:cNvPr id="30" name="TextBox 29">
            <a:extLst>
              <a:ext uri="{FF2B5EF4-FFF2-40B4-BE49-F238E27FC236}">
                <a16:creationId xmlns="" xmlns:a16="http://schemas.microsoft.com/office/drawing/2014/main" id="{CF1392C6-406E-48C0-BDB8-562727A11017}"/>
              </a:ext>
            </a:extLst>
          </p:cNvPr>
          <p:cNvSpPr txBox="1"/>
          <p:nvPr/>
        </p:nvSpPr>
        <p:spPr>
          <a:xfrm>
            <a:off x="5419404" y="4232853"/>
            <a:ext cx="110324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76%</a:t>
            </a:r>
          </a:p>
        </p:txBody>
      </p:sp>
      <p:sp>
        <p:nvSpPr>
          <p:cNvPr id="24" name="TextBox 23">
            <a:extLst>
              <a:ext uri="{FF2B5EF4-FFF2-40B4-BE49-F238E27FC236}">
                <a16:creationId xmlns="" xmlns:a16="http://schemas.microsoft.com/office/drawing/2014/main" id="{14F5CFEF-9899-4387-8F68-6185867FE489}"/>
              </a:ext>
            </a:extLst>
          </p:cNvPr>
          <p:cNvSpPr txBox="1"/>
          <p:nvPr/>
        </p:nvSpPr>
        <p:spPr>
          <a:xfrm>
            <a:off x="2540956" y="6095105"/>
            <a:ext cx="4561243"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Protection        Good Protection</a:t>
            </a:r>
          </a:p>
        </p:txBody>
      </p:sp>
      <p:sp>
        <p:nvSpPr>
          <p:cNvPr id="11" name="TextBox 10"/>
          <p:cNvSpPr txBox="1"/>
          <p:nvPr/>
        </p:nvSpPr>
        <p:spPr>
          <a:xfrm>
            <a:off x="5704114" y="6573570"/>
            <a:ext cx="3439886" cy="276999"/>
          </a:xfrm>
          <a:prstGeom prst="rect">
            <a:avLst/>
          </a:prstGeom>
          <a:noFill/>
        </p:spPr>
        <p:txBody>
          <a:bodyPr wrap="square" rtlCol="0">
            <a:spAutoFit/>
          </a:bodyPr>
          <a:lstStyle/>
          <a:p>
            <a:pPr marL="0" indent="0" algn="r"/>
            <a:r>
              <a:rPr lang="en-ZA" sz="1200" dirty="0">
                <a:solidFill>
                  <a:srgbClr val="1E344B"/>
                </a:solidFill>
                <a:latin typeface="Arial" panose="020B0604020202020204" pitchFamily="34" charset="0"/>
                <a:cs typeface="Arial" panose="020B0604020202020204" pitchFamily="34" charset="0"/>
              </a:rPr>
              <a:t>Hanscom, JAIDS 2016; Fonner, AIDS 2016</a:t>
            </a:r>
          </a:p>
        </p:txBody>
      </p:sp>
    </p:spTree>
    <p:extLst>
      <p:ext uri="{BB962C8B-B14F-4D97-AF65-F5344CB8AC3E}">
        <p14:creationId xmlns:p14="http://schemas.microsoft.com/office/powerpoint/2010/main" val="2782788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68223" y="2587903"/>
            <a:ext cx="4291703" cy="3656037"/>
            <a:chOff x="268223" y="2587903"/>
            <a:chExt cx="4291703" cy="3656037"/>
          </a:xfrm>
        </p:grpSpPr>
        <p:pic>
          <p:nvPicPr>
            <p:cNvPr id="4" name="Picture 3"/>
            <p:cNvPicPr>
              <a:picLocks noChangeAspect="1"/>
            </p:cNvPicPr>
            <p:nvPr/>
          </p:nvPicPr>
          <p:blipFill>
            <a:blip r:embed="rId2"/>
            <a:stretch>
              <a:fillRect/>
            </a:stretch>
          </p:blipFill>
          <p:spPr>
            <a:xfrm>
              <a:off x="268223" y="2587903"/>
              <a:ext cx="4291703" cy="2571827"/>
            </a:xfrm>
            <a:prstGeom prst="rect">
              <a:avLst/>
            </a:prstGeom>
          </p:spPr>
        </p:pic>
        <p:sp>
          <p:nvSpPr>
            <p:cNvPr id="2" name="TextBox 1"/>
            <p:cNvSpPr txBox="1"/>
            <p:nvPr/>
          </p:nvSpPr>
          <p:spPr>
            <a:xfrm>
              <a:off x="462180" y="5597609"/>
              <a:ext cx="3713290" cy="646331"/>
            </a:xfrm>
            <a:prstGeom prst="rect">
              <a:avLst/>
            </a:prstGeom>
            <a:noFill/>
          </p:spPr>
          <p:txBody>
            <a:bodyPr wrap="square" rtlCol="0">
              <a:spAutoFit/>
            </a:bodyPr>
            <a:lstStyle/>
            <a:p>
              <a:pPr marL="0" indent="0" algn="ctr"/>
              <a:r>
                <a:rPr lang="en-ZA" dirty="0">
                  <a:solidFill>
                    <a:srgbClr val="1E344B"/>
                  </a:solidFill>
                  <a:latin typeface="Arial" panose="020B0604020202020204" pitchFamily="34" charset="0"/>
                  <a:cs typeface="Arial" panose="020B0604020202020204" pitchFamily="34" charset="0"/>
                </a:rPr>
                <a:t>Discrete-choice experiment, </a:t>
              </a:r>
            </a:p>
            <a:p>
              <a:pPr marL="0" indent="0" algn="ctr"/>
              <a:r>
                <a:rPr lang="en-ZA" dirty="0">
                  <a:solidFill>
                    <a:srgbClr val="1E344B"/>
                  </a:solidFill>
                  <a:latin typeface="Arial" panose="020B0604020202020204" pitchFamily="34" charset="0"/>
                  <a:cs typeface="Arial" panose="020B0604020202020204" pitchFamily="34" charset="0"/>
                </a:rPr>
                <a:t>South Africa N=535</a:t>
              </a:r>
            </a:p>
          </p:txBody>
        </p:sp>
      </p:grpSp>
      <p:sp>
        <p:nvSpPr>
          <p:cNvPr id="3" name="Title 2"/>
          <p:cNvSpPr>
            <a:spLocks noGrp="1"/>
          </p:cNvSpPr>
          <p:nvPr>
            <p:ph type="title"/>
          </p:nvPr>
        </p:nvSpPr>
        <p:spPr>
          <a:xfrm>
            <a:off x="268224" y="1169859"/>
            <a:ext cx="8875775" cy="862142"/>
          </a:xfrm>
        </p:spPr>
        <p:txBody>
          <a:bodyPr>
            <a:normAutofit/>
          </a:bodyPr>
          <a:lstStyle/>
          <a:p>
            <a:pPr algn="ctr"/>
            <a:r>
              <a:rPr lang="en-GB" altLang="en-US" sz="3200" dirty="0">
                <a:solidFill>
                  <a:srgbClr val="0099C0"/>
                </a:solidFill>
                <a:cs typeface="Arial" panose="020B0604020202020204" pitchFamily="34" charset="0"/>
              </a:rPr>
              <a:t>Women’s preferences for long-acting PrEP</a:t>
            </a:r>
            <a:endParaRPr lang="en-ZA" sz="2000" dirty="0"/>
          </a:p>
        </p:txBody>
      </p:sp>
      <p:sp>
        <p:nvSpPr>
          <p:cNvPr id="5" name="TextBox 4"/>
          <p:cNvSpPr txBox="1"/>
          <p:nvPr/>
        </p:nvSpPr>
        <p:spPr>
          <a:xfrm>
            <a:off x="2944511" y="6473371"/>
            <a:ext cx="5996288" cy="276999"/>
          </a:xfrm>
          <a:prstGeom prst="rect">
            <a:avLst/>
          </a:prstGeom>
          <a:noFill/>
        </p:spPr>
        <p:txBody>
          <a:bodyPr wrap="square" rtlCol="0">
            <a:spAutoFit/>
          </a:bodyPr>
          <a:lstStyle/>
          <a:p>
            <a:pPr marL="0" indent="0" algn="r"/>
            <a:r>
              <a:rPr lang="en-ZA" sz="1200" dirty="0">
                <a:solidFill>
                  <a:srgbClr val="1E344B"/>
                </a:solidFill>
                <a:latin typeface="Arial" panose="020B0604020202020204" pitchFamily="34" charset="0"/>
                <a:cs typeface="Arial" panose="020B0604020202020204" pitchFamily="34" charset="0"/>
              </a:rPr>
              <a:t>Source: Quaife, MDM 2017; Tolley, IAS 2017 </a:t>
            </a:r>
          </a:p>
        </p:txBody>
      </p:sp>
      <p:grpSp>
        <p:nvGrpSpPr>
          <p:cNvPr id="13" name="Group 12"/>
          <p:cNvGrpSpPr/>
          <p:nvPr/>
        </p:nvGrpSpPr>
        <p:grpSpPr>
          <a:xfrm>
            <a:off x="4706111" y="2157833"/>
            <a:ext cx="4234688" cy="4086108"/>
            <a:chOff x="4706111" y="2157833"/>
            <a:chExt cx="4234688" cy="4086108"/>
          </a:xfrm>
        </p:grpSpPr>
        <p:pic>
          <p:nvPicPr>
            <p:cNvPr id="9" name="Picture 8"/>
            <p:cNvPicPr>
              <a:picLocks noChangeAspect="1"/>
            </p:cNvPicPr>
            <p:nvPr/>
          </p:nvPicPr>
          <p:blipFill>
            <a:blip r:embed="rId3"/>
            <a:stretch>
              <a:fillRect/>
            </a:stretch>
          </p:blipFill>
          <p:spPr>
            <a:xfrm>
              <a:off x="4706111" y="2157833"/>
              <a:ext cx="4118575" cy="3210348"/>
            </a:xfrm>
            <a:prstGeom prst="rect">
              <a:avLst/>
            </a:prstGeom>
          </p:spPr>
        </p:pic>
        <p:sp>
          <p:nvSpPr>
            <p:cNvPr id="11" name="TextBox 13"/>
            <p:cNvSpPr txBox="1"/>
            <p:nvPr/>
          </p:nvSpPr>
          <p:spPr>
            <a:xfrm>
              <a:off x="4706111" y="5597610"/>
              <a:ext cx="423468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HPTN 076 Prevention Preferences, Baseline and 28 Weeks (n=136)</a:t>
              </a:r>
            </a:p>
          </p:txBody>
        </p:sp>
      </p:grpSp>
    </p:spTree>
    <p:extLst>
      <p:ext uri="{BB962C8B-B14F-4D97-AF65-F5344CB8AC3E}">
        <p14:creationId xmlns:p14="http://schemas.microsoft.com/office/powerpoint/2010/main" val="185207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2600" dirty="0"/>
              <a:t>Experimental</a:t>
            </a:r>
          </a:p>
          <a:p>
            <a:r>
              <a:rPr lang="en-US" sz="2600" dirty="0"/>
              <a:t>GSK1265744 = Cabotegravir</a:t>
            </a:r>
          </a:p>
          <a:p>
            <a:r>
              <a:rPr lang="en-US" sz="2600" dirty="0" err="1"/>
              <a:t>Integrase</a:t>
            </a:r>
            <a:r>
              <a:rPr lang="en-US" sz="2600" dirty="0"/>
              <a:t> inhibitor</a:t>
            </a:r>
          </a:p>
          <a:p>
            <a:pPr marL="285750" indent="-285750"/>
            <a:r>
              <a:rPr lang="en-US" sz="2600" dirty="0"/>
              <a:t>High genetic barrier to resistance</a:t>
            </a:r>
          </a:p>
          <a:p>
            <a:pPr marL="285750" indent="-285750"/>
            <a:r>
              <a:rPr lang="en-US" sz="2600" dirty="0"/>
              <a:t>PK profile –allows 1-3 month injectable dosing using </a:t>
            </a:r>
            <a:r>
              <a:rPr lang="en-US" sz="2600" dirty="0" err="1"/>
              <a:t>nanosuspension</a:t>
            </a:r>
            <a:r>
              <a:rPr lang="en-US" sz="2600" dirty="0"/>
              <a:t> formulation</a:t>
            </a:r>
          </a:p>
          <a:p>
            <a:pPr marL="285750" indent="-285750"/>
            <a:endParaRPr lang="en-US" sz="2600" dirty="0"/>
          </a:p>
          <a:p>
            <a:endParaRPr lang="en-US" dirty="0"/>
          </a:p>
        </p:txBody>
      </p:sp>
      <p:sp>
        <p:nvSpPr>
          <p:cNvPr id="4" name="Title 3"/>
          <p:cNvSpPr>
            <a:spLocks noGrp="1"/>
          </p:cNvSpPr>
          <p:nvPr>
            <p:ph type="title"/>
          </p:nvPr>
        </p:nvSpPr>
        <p:spPr>
          <a:xfrm>
            <a:off x="914398" y="960438"/>
            <a:ext cx="7267832" cy="944562"/>
          </a:xfrm>
        </p:spPr>
        <p:txBody>
          <a:bodyPr/>
          <a:lstStyle/>
          <a:p>
            <a:r>
              <a:rPr lang="en-US" dirty="0"/>
              <a:t>Cabotegravir</a:t>
            </a:r>
          </a:p>
        </p:txBody>
      </p:sp>
      <p:pic>
        <p:nvPicPr>
          <p:cNvPr id="5" name="Picture 4"/>
          <p:cNvPicPr>
            <a:picLocks noChangeAspect="1"/>
          </p:cNvPicPr>
          <p:nvPr/>
        </p:nvPicPr>
        <p:blipFill>
          <a:blip r:embed="rId3"/>
          <a:stretch>
            <a:fillRect/>
          </a:stretch>
        </p:blipFill>
        <p:spPr>
          <a:xfrm>
            <a:off x="6524368" y="1656134"/>
            <a:ext cx="2308611" cy="2147463"/>
          </a:xfrm>
          <a:prstGeom prst="rect">
            <a:avLst/>
          </a:prstGeom>
        </p:spPr>
      </p:pic>
      <p:pic>
        <p:nvPicPr>
          <p:cNvPr id="3" name="Picture 2"/>
          <p:cNvPicPr>
            <a:picLocks noChangeAspect="1"/>
          </p:cNvPicPr>
          <p:nvPr/>
        </p:nvPicPr>
        <p:blipFill>
          <a:blip r:embed="rId4"/>
          <a:stretch>
            <a:fillRect/>
          </a:stretch>
        </p:blipFill>
        <p:spPr>
          <a:xfrm>
            <a:off x="6636265" y="4679735"/>
            <a:ext cx="2254379" cy="2027681"/>
          </a:xfrm>
          <a:prstGeom prst="rect">
            <a:avLst/>
          </a:prstGeom>
        </p:spPr>
      </p:pic>
    </p:spTree>
    <p:extLst>
      <p:ext uri="{BB962C8B-B14F-4D97-AF65-F5344CB8AC3E}">
        <p14:creationId xmlns:p14="http://schemas.microsoft.com/office/powerpoint/2010/main" val="1220862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9600" y="5334000"/>
            <a:ext cx="4038600" cy="738664"/>
          </a:xfrm>
          <a:prstGeom prst="rect">
            <a:avLst/>
          </a:prstGeom>
          <a:noFill/>
        </p:spPr>
        <p:txBody>
          <a:bodyPr wrap="square" rtlCol="0">
            <a:spAutoFit/>
          </a:bodyPr>
          <a:lstStyle/>
          <a:p>
            <a:pPr algn="ctr"/>
            <a:r>
              <a:rPr lang="en-US" sz="1400" dirty="0">
                <a:solidFill>
                  <a:srgbClr val="000000"/>
                </a:solidFill>
                <a:latin typeface="Arial" pitchFamily="34" charset="0"/>
              </a:rPr>
              <a:t>SHIV 162p3 300xTCID50 Intravaginal Challenge in Female Rhesus Macaques, with DMPA</a:t>
            </a:r>
          </a:p>
          <a:p>
            <a:pPr algn="ctr"/>
            <a:r>
              <a:rPr lang="en-US" sz="1400" dirty="0">
                <a:solidFill>
                  <a:srgbClr val="000000"/>
                </a:solidFill>
                <a:latin typeface="Arial" pitchFamily="34" charset="0"/>
              </a:rPr>
              <a:t>(viral challenge Week 1, 5 and 7) </a:t>
            </a:r>
            <a:endParaRPr lang="en-US" sz="1400" dirty="0">
              <a:solidFill>
                <a:srgbClr val="000000"/>
              </a:solidFill>
            </a:endParaRPr>
          </a:p>
        </p:txBody>
      </p:sp>
      <p:sp>
        <p:nvSpPr>
          <p:cNvPr id="24" name="Rectangle 6"/>
          <p:cNvSpPr>
            <a:spLocks noChangeArrowheads="1"/>
          </p:cNvSpPr>
          <p:nvPr/>
        </p:nvSpPr>
        <p:spPr bwMode="auto">
          <a:xfrm>
            <a:off x="-3810000" y="2899500"/>
            <a:ext cx="6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sz="1200" dirty="0">
              <a:solidFill>
                <a:srgbClr val="000000"/>
              </a:solidFill>
            </a:endParaRPr>
          </a:p>
        </p:txBody>
      </p:sp>
      <p:sp>
        <p:nvSpPr>
          <p:cNvPr id="53" name="Line 13"/>
          <p:cNvSpPr>
            <a:spLocks noChangeShapeType="1"/>
          </p:cNvSpPr>
          <p:nvPr/>
        </p:nvSpPr>
        <p:spPr bwMode="auto">
          <a:xfrm>
            <a:off x="-65641" y="4983888"/>
            <a:ext cx="0" cy="52388"/>
          </a:xfrm>
          <a:prstGeom prst="line">
            <a:avLst/>
          </a:prstGeom>
          <a:noFill/>
          <a:ln w="19050">
            <a:solidFill>
              <a:srgbClr val="00B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200" dirty="0">
              <a:solidFill>
                <a:srgbClr val="000000"/>
              </a:solidFill>
              <a:latin typeface="Arial" panose="020B0604020202020204" pitchFamily="34" charset="0"/>
              <a:cs typeface="Arial" panose="020B0604020202020204" pitchFamily="34" charset="0"/>
            </a:endParaRPr>
          </a:p>
        </p:txBody>
      </p:sp>
      <p:sp>
        <p:nvSpPr>
          <p:cNvPr id="66" name="Rectangle 65"/>
          <p:cNvSpPr/>
          <p:nvPr/>
        </p:nvSpPr>
        <p:spPr>
          <a:xfrm>
            <a:off x="5298773" y="1905001"/>
            <a:ext cx="2168827" cy="156358"/>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TextBox 72"/>
          <p:cNvSpPr txBox="1"/>
          <p:nvPr/>
        </p:nvSpPr>
        <p:spPr>
          <a:xfrm>
            <a:off x="5257800" y="1614629"/>
            <a:ext cx="2060179" cy="307777"/>
          </a:xfrm>
          <a:prstGeom prst="rect">
            <a:avLst/>
          </a:prstGeom>
          <a:noFill/>
        </p:spPr>
        <p:txBody>
          <a:bodyPr wrap="none" rtlCol="0">
            <a:spAutoFit/>
          </a:bodyPr>
          <a:lstStyle/>
          <a:p>
            <a:r>
              <a:rPr lang="en-US" sz="1400" dirty="0">
                <a:solidFill>
                  <a:srgbClr val="A30234"/>
                </a:solidFill>
              </a:rPr>
              <a:t>Drug + virus challenges</a:t>
            </a:r>
          </a:p>
        </p:txBody>
      </p:sp>
      <p:sp>
        <p:nvSpPr>
          <p:cNvPr id="74" name="Rectangle 73"/>
          <p:cNvSpPr/>
          <p:nvPr/>
        </p:nvSpPr>
        <p:spPr>
          <a:xfrm>
            <a:off x="7467600" y="1905000"/>
            <a:ext cx="1295400" cy="15635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5" name="TextBox 74"/>
          <p:cNvSpPr txBox="1"/>
          <p:nvPr/>
        </p:nvSpPr>
        <p:spPr>
          <a:xfrm>
            <a:off x="7649478" y="1630355"/>
            <a:ext cx="884922" cy="307777"/>
          </a:xfrm>
          <a:prstGeom prst="rect">
            <a:avLst/>
          </a:prstGeom>
          <a:noFill/>
        </p:spPr>
        <p:txBody>
          <a:bodyPr wrap="none" rtlCol="0">
            <a:spAutoFit/>
          </a:bodyPr>
          <a:lstStyle/>
          <a:p>
            <a:r>
              <a:rPr lang="en-US" sz="1400" dirty="0">
                <a:solidFill>
                  <a:srgbClr val="00B050"/>
                </a:solidFill>
              </a:rPr>
              <a:t>Washout</a:t>
            </a:r>
          </a:p>
        </p:txBody>
      </p:sp>
      <p:sp>
        <p:nvSpPr>
          <p:cNvPr id="76" name="Rectangle 75"/>
          <p:cNvSpPr/>
          <p:nvPr/>
        </p:nvSpPr>
        <p:spPr>
          <a:xfrm>
            <a:off x="1004965" y="1905000"/>
            <a:ext cx="1204835" cy="152400"/>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TextBox 76"/>
          <p:cNvSpPr txBox="1"/>
          <p:nvPr/>
        </p:nvSpPr>
        <p:spPr>
          <a:xfrm>
            <a:off x="616491" y="1600200"/>
            <a:ext cx="1960793" cy="307777"/>
          </a:xfrm>
          <a:prstGeom prst="rect">
            <a:avLst/>
          </a:prstGeom>
          <a:noFill/>
        </p:spPr>
        <p:txBody>
          <a:bodyPr wrap="none" rtlCol="0">
            <a:spAutoFit/>
          </a:bodyPr>
          <a:lstStyle/>
          <a:p>
            <a:r>
              <a:rPr lang="en-US" sz="1400" dirty="0">
                <a:solidFill>
                  <a:srgbClr val="A30234"/>
                </a:solidFill>
              </a:rPr>
              <a:t>Drug+virus challenges</a:t>
            </a:r>
          </a:p>
        </p:txBody>
      </p:sp>
      <p:sp>
        <p:nvSpPr>
          <p:cNvPr id="78" name="Rectangle 77"/>
          <p:cNvSpPr/>
          <p:nvPr/>
        </p:nvSpPr>
        <p:spPr>
          <a:xfrm>
            <a:off x="2209800" y="1905000"/>
            <a:ext cx="1919365" cy="1524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TextBox 78"/>
          <p:cNvSpPr txBox="1"/>
          <p:nvPr/>
        </p:nvSpPr>
        <p:spPr>
          <a:xfrm>
            <a:off x="2741005" y="1600200"/>
            <a:ext cx="884922" cy="307777"/>
          </a:xfrm>
          <a:prstGeom prst="rect">
            <a:avLst/>
          </a:prstGeom>
          <a:noFill/>
        </p:spPr>
        <p:txBody>
          <a:bodyPr wrap="none" rtlCol="0">
            <a:spAutoFit/>
          </a:bodyPr>
          <a:lstStyle/>
          <a:p>
            <a:r>
              <a:rPr lang="en-US" sz="1400" dirty="0">
                <a:solidFill>
                  <a:srgbClr val="00B050"/>
                </a:solidFill>
              </a:rPr>
              <a:t>Washout</a:t>
            </a:r>
          </a:p>
        </p:txBody>
      </p:sp>
      <p:sp>
        <p:nvSpPr>
          <p:cNvPr id="86" name="TextBox 85"/>
          <p:cNvSpPr txBox="1"/>
          <p:nvPr/>
        </p:nvSpPr>
        <p:spPr>
          <a:xfrm>
            <a:off x="1524000" y="2133600"/>
            <a:ext cx="720069" cy="261610"/>
          </a:xfrm>
          <a:prstGeom prst="rect">
            <a:avLst/>
          </a:prstGeom>
          <a:noFill/>
        </p:spPr>
        <p:txBody>
          <a:bodyPr wrap="none" rtlCol="0">
            <a:spAutoFit/>
          </a:bodyPr>
          <a:lstStyle/>
          <a:p>
            <a:r>
              <a:rPr lang="en-US" sz="1100" b="1" dirty="0">
                <a:solidFill>
                  <a:srgbClr val="00B050"/>
                </a:solidFill>
              </a:rPr>
              <a:t>CAB LA</a:t>
            </a:r>
          </a:p>
        </p:txBody>
      </p:sp>
      <p:sp>
        <p:nvSpPr>
          <p:cNvPr id="88" name="TextBox 87"/>
          <p:cNvSpPr txBox="1"/>
          <p:nvPr/>
        </p:nvSpPr>
        <p:spPr>
          <a:xfrm>
            <a:off x="888890" y="2133600"/>
            <a:ext cx="720069" cy="261610"/>
          </a:xfrm>
          <a:prstGeom prst="rect">
            <a:avLst/>
          </a:prstGeom>
          <a:noFill/>
        </p:spPr>
        <p:txBody>
          <a:bodyPr wrap="none" rtlCol="0">
            <a:spAutoFit/>
          </a:bodyPr>
          <a:lstStyle/>
          <a:p>
            <a:r>
              <a:rPr lang="en-US" sz="1100" b="1" dirty="0">
                <a:solidFill>
                  <a:srgbClr val="00B050"/>
                </a:solidFill>
              </a:rPr>
              <a:t>CAB LA</a:t>
            </a:r>
          </a:p>
        </p:txBody>
      </p:sp>
      <p:cxnSp>
        <p:nvCxnSpPr>
          <p:cNvPr id="89" name="Straight Arrow Connector 88"/>
          <p:cNvCxnSpPr/>
          <p:nvPr/>
        </p:nvCxnSpPr>
        <p:spPr>
          <a:xfrm>
            <a:off x="1625710" y="2319010"/>
            <a:ext cx="0" cy="16325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1219200" y="2319010"/>
            <a:ext cx="0" cy="16325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079890" y="2089735"/>
            <a:ext cx="720069" cy="261610"/>
          </a:xfrm>
          <a:prstGeom prst="rect">
            <a:avLst/>
          </a:prstGeom>
          <a:noFill/>
        </p:spPr>
        <p:txBody>
          <a:bodyPr wrap="none" rtlCol="0">
            <a:spAutoFit/>
          </a:bodyPr>
          <a:lstStyle/>
          <a:p>
            <a:r>
              <a:rPr lang="en-US" sz="1100" b="1" dirty="0">
                <a:solidFill>
                  <a:srgbClr val="00B050"/>
                </a:solidFill>
              </a:rPr>
              <a:t>CAB LA</a:t>
            </a:r>
          </a:p>
        </p:txBody>
      </p:sp>
      <p:cxnSp>
        <p:nvCxnSpPr>
          <p:cNvPr id="97" name="Straight Arrow Connector 96"/>
          <p:cNvCxnSpPr/>
          <p:nvPr/>
        </p:nvCxnSpPr>
        <p:spPr>
          <a:xfrm>
            <a:off x="5334000" y="2275145"/>
            <a:ext cx="0" cy="16325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765690" y="2089735"/>
            <a:ext cx="720069" cy="261610"/>
          </a:xfrm>
          <a:prstGeom prst="rect">
            <a:avLst/>
          </a:prstGeom>
          <a:noFill/>
        </p:spPr>
        <p:txBody>
          <a:bodyPr wrap="none" rtlCol="0">
            <a:spAutoFit/>
          </a:bodyPr>
          <a:lstStyle/>
          <a:p>
            <a:r>
              <a:rPr lang="en-US" sz="1100" b="1" dirty="0">
                <a:solidFill>
                  <a:srgbClr val="00B050"/>
                </a:solidFill>
              </a:rPr>
              <a:t>CAB LA</a:t>
            </a:r>
          </a:p>
        </p:txBody>
      </p:sp>
      <p:cxnSp>
        <p:nvCxnSpPr>
          <p:cNvPr id="99" name="Straight Arrow Connector 98"/>
          <p:cNvCxnSpPr/>
          <p:nvPr/>
        </p:nvCxnSpPr>
        <p:spPr>
          <a:xfrm>
            <a:off x="6019800" y="2275145"/>
            <a:ext cx="0" cy="163255"/>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527690" y="2089734"/>
            <a:ext cx="1625710" cy="261610"/>
          </a:xfrm>
          <a:prstGeom prst="rect">
            <a:avLst/>
          </a:prstGeom>
          <a:noFill/>
        </p:spPr>
        <p:txBody>
          <a:bodyPr wrap="square" rtlCol="0">
            <a:spAutoFit/>
          </a:bodyPr>
          <a:lstStyle/>
          <a:p>
            <a:r>
              <a:rPr lang="en-US" sz="1100" b="1" dirty="0">
                <a:solidFill>
                  <a:srgbClr val="00B050"/>
                </a:solidFill>
              </a:rPr>
              <a:t>CAB LA (last dose)</a:t>
            </a:r>
          </a:p>
        </p:txBody>
      </p:sp>
      <p:cxnSp>
        <p:nvCxnSpPr>
          <p:cNvPr id="101" name="Straight Arrow Connector 100"/>
          <p:cNvCxnSpPr/>
          <p:nvPr/>
        </p:nvCxnSpPr>
        <p:spPr>
          <a:xfrm>
            <a:off x="6781800" y="2315923"/>
            <a:ext cx="0" cy="122477"/>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724400" y="5334000"/>
            <a:ext cx="4267200" cy="738664"/>
          </a:xfrm>
          <a:prstGeom prst="rect">
            <a:avLst/>
          </a:prstGeom>
          <a:noFill/>
        </p:spPr>
        <p:txBody>
          <a:bodyPr wrap="square" rtlCol="0">
            <a:spAutoFit/>
          </a:bodyPr>
          <a:lstStyle/>
          <a:p>
            <a:pPr algn="ctr"/>
            <a:r>
              <a:rPr lang="en-US" sz="1400" dirty="0">
                <a:solidFill>
                  <a:srgbClr val="000000"/>
                </a:solidFill>
                <a:latin typeface="Arial" pitchFamily="34" charset="0"/>
              </a:rPr>
              <a:t>SHIV 162p3 50xTCID50 Intravaginal Challenge in Female Pigtail Macaques, no DMPA</a:t>
            </a:r>
            <a:br>
              <a:rPr lang="en-US" sz="1400" dirty="0">
                <a:solidFill>
                  <a:srgbClr val="000000"/>
                </a:solidFill>
                <a:latin typeface="Arial" pitchFamily="34" charset="0"/>
              </a:rPr>
            </a:br>
            <a:r>
              <a:rPr lang="en-US" sz="1400" dirty="0">
                <a:solidFill>
                  <a:srgbClr val="000000"/>
                </a:solidFill>
                <a:latin typeface="Arial" pitchFamily="34" charset="0"/>
              </a:rPr>
              <a:t>(biweekly viral challenges x 22) </a:t>
            </a:r>
            <a:endParaRPr lang="en-US" sz="1400" dirty="0">
              <a:solidFill>
                <a:srgbClr val="000000"/>
              </a:solidFill>
            </a:endParaRPr>
          </a:p>
        </p:txBody>
      </p:sp>
      <p:sp>
        <p:nvSpPr>
          <p:cNvPr id="80" name="Rectangle 79"/>
          <p:cNvSpPr/>
          <p:nvPr/>
        </p:nvSpPr>
        <p:spPr>
          <a:xfrm>
            <a:off x="1371600" y="6019800"/>
            <a:ext cx="2362200" cy="276999"/>
          </a:xfrm>
          <a:prstGeom prst="rect">
            <a:avLst/>
          </a:prstGeom>
        </p:spPr>
        <p:txBody>
          <a:bodyPr wrap="square">
            <a:spAutoFit/>
          </a:bodyPr>
          <a:lstStyle/>
          <a:p>
            <a:r>
              <a:rPr lang="en-US" sz="1200" i="1" dirty="0">
                <a:solidFill>
                  <a:srgbClr val="000000"/>
                </a:solidFill>
              </a:rPr>
              <a:t>Andrews, Science Trans Med 2015</a:t>
            </a:r>
            <a:endParaRPr lang="en-US" sz="1200" b="1" i="1" u="sng" dirty="0">
              <a:solidFill>
                <a:srgbClr val="000000"/>
              </a:solidFill>
            </a:endParaRPr>
          </a:p>
        </p:txBody>
      </p:sp>
      <p:sp>
        <p:nvSpPr>
          <p:cNvPr id="81" name="Rectangle 80"/>
          <p:cNvSpPr/>
          <p:nvPr/>
        </p:nvSpPr>
        <p:spPr>
          <a:xfrm>
            <a:off x="5562600" y="6019800"/>
            <a:ext cx="2362200" cy="276999"/>
          </a:xfrm>
          <a:prstGeom prst="rect">
            <a:avLst/>
          </a:prstGeom>
        </p:spPr>
        <p:txBody>
          <a:bodyPr wrap="square">
            <a:spAutoFit/>
          </a:bodyPr>
          <a:lstStyle/>
          <a:p>
            <a:r>
              <a:rPr lang="en-US" sz="1200" i="1" dirty="0" err="1">
                <a:solidFill>
                  <a:srgbClr val="000000"/>
                </a:solidFill>
              </a:rPr>
              <a:t>Radzio</a:t>
            </a:r>
            <a:r>
              <a:rPr lang="en-US" sz="1200" i="1" dirty="0">
                <a:solidFill>
                  <a:srgbClr val="000000"/>
                </a:solidFill>
              </a:rPr>
              <a:t>, Science Trans Med 2015</a:t>
            </a:r>
            <a:endParaRPr lang="en-US" sz="1200" b="1" i="1" u="sng" dirty="0">
              <a:solidFill>
                <a:srgbClr val="000000"/>
              </a:solidFill>
            </a:endParaRPr>
          </a:p>
        </p:txBody>
      </p:sp>
      <p:grpSp>
        <p:nvGrpSpPr>
          <p:cNvPr id="2" name="Group 303"/>
          <p:cNvGrpSpPr/>
          <p:nvPr/>
        </p:nvGrpSpPr>
        <p:grpSpPr>
          <a:xfrm>
            <a:off x="4761432" y="2438400"/>
            <a:ext cx="4117036" cy="2860949"/>
            <a:chOff x="829983" y="2297322"/>
            <a:chExt cx="6469421" cy="2464558"/>
          </a:xfrm>
        </p:grpSpPr>
        <p:sp>
          <p:nvSpPr>
            <p:cNvPr id="305" name="Line 17"/>
            <p:cNvSpPr>
              <a:spLocks noChangeShapeType="1"/>
            </p:cNvSpPr>
            <p:nvPr/>
          </p:nvSpPr>
          <p:spPr bwMode="auto">
            <a:xfrm>
              <a:off x="1663653" y="4219057"/>
              <a:ext cx="5486400"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06" name="Line 18"/>
            <p:cNvSpPr>
              <a:spLocks noChangeShapeType="1"/>
            </p:cNvSpPr>
            <p:nvPr/>
          </p:nvSpPr>
          <p:spPr bwMode="auto">
            <a:xfrm>
              <a:off x="1663653"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07" name="Rectangle 19"/>
            <p:cNvSpPr>
              <a:spLocks noChangeArrowheads="1"/>
            </p:cNvSpPr>
            <p:nvPr/>
          </p:nvSpPr>
          <p:spPr bwMode="auto">
            <a:xfrm>
              <a:off x="1592216" y="4357169"/>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solidFill>
                    <a:srgbClr val="000000"/>
                  </a:solidFill>
                  <a:cs typeface="Arial" panose="020B0604020202020204" pitchFamily="34" charset="0"/>
                </a:rPr>
                <a:t>0</a:t>
              </a:r>
            </a:p>
          </p:txBody>
        </p:sp>
        <p:sp>
          <p:nvSpPr>
            <p:cNvPr id="308" name="Line 20"/>
            <p:cNvSpPr>
              <a:spLocks noChangeShapeType="1"/>
            </p:cNvSpPr>
            <p:nvPr/>
          </p:nvSpPr>
          <p:spPr bwMode="auto">
            <a:xfrm>
              <a:off x="2212928"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09" name="Rectangle 21"/>
            <p:cNvSpPr>
              <a:spLocks noChangeArrowheads="1"/>
            </p:cNvSpPr>
            <p:nvPr/>
          </p:nvSpPr>
          <p:spPr bwMode="auto">
            <a:xfrm>
              <a:off x="2152124" y="4357169"/>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2</a:t>
              </a:r>
            </a:p>
          </p:txBody>
        </p:sp>
        <p:sp>
          <p:nvSpPr>
            <p:cNvPr id="310" name="Line 22"/>
            <p:cNvSpPr>
              <a:spLocks noChangeShapeType="1"/>
            </p:cNvSpPr>
            <p:nvPr/>
          </p:nvSpPr>
          <p:spPr bwMode="auto">
            <a:xfrm>
              <a:off x="2760616"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11" name="Rectangle 23"/>
            <p:cNvSpPr>
              <a:spLocks noChangeArrowheads="1"/>
            </p:cNvSpPr>
            <p:nvPr/>
          </p:nvSpPr>
          <p:spPr bwMode="auto">
            <a:xfrm>
              <a:off x="2721077" y="4357169"/>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solidFill>
                    <a:srgbClr val="000000"/>
                  </a:solidFill>
                  <a:cs typeface="Arial" panose="020B0604020202020204" pitchFamily="34" charset="0"/>
                </a:rPr>
                <a:t>4</a:t>
              </a:r>
            </a:p>
          </p:txBody>
        </p:sp>
        <p:sp>
          <p:nvSpPr>
            <p:cNvPr id="312" name="Line 24"/>
            <p:cNvSpPr>
              <a:spLocks noChangeShapeType="1"/>
            </p:cNvSpPr>
            <p:nvPr/>
          </p:nvSpPr>
          <p:spPr bwMode="auto">
            <a:xfrm>
              <a:off x="3309891"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13" name="Rectangle 25"/>
            <p:cNvSpPr>
              <a:spLocks noChangeArrowheads="1"/>
            </p:cNvSpPr>
            <p:nvPr/>
          </p:nvSpPr>
          <p:spPr bwMode="auto">
            <a:xfrm>
              <a:off x="3259719" y="4357169"/>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6</a:t>
              </a:r>
            </a:p>
          </p:txBody>
        </p:sp>
        <p:sp>
          <p:nvSpPr>
            <p:cNvPr id="314" name="Line 26"/>
            <p:cNvSpPr>
              <a:spLocks noChangeShapeType="1"/>
            </p:cNvSpPr>
            <p:nvPr/>
          </p:nvSpPr>
          <p:spPr bwMode="auto">
            <a:xfrm>
              <a:off x="3857578"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15" name="Rectangle 27"/>
            <p:cNvSpPr>
              <a:spLocks noChangeArrowheads="1"/>
            </p:cNvSpPr>
            <p:nvPr/>
          </p:nvSpPr>
          <p:spPr bwMode="auto">
            <a:xfrm>
              <a:off x="3807407" y="4357169"/>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solidFill>
                    <a:srgbClr val="000000"/>
                  </a:solidFill>
                  <a:cs typeface="Arial" panose="020B0604020202020204" pitchFamily="34" charset="0"/>
                </a:rPr>
                <a:t>8</a:t>
              </a:r>
            </a:p>
          </p:txBody>
        </p:sp>
        <p:sp>
          <p:nvSpPr>
            <p:cNvPr id="316" name="Line 28"/>
            <p:cNvSpPr>
              <a:spLocks noChangeShapeType="1"/>
            </p:cNvSpPr>
            <p:nvPr/>
          </p:nvSpPr>
          <p:spPr bwMode="auto">
            <a:xfrm>
              <a:off x="4406853"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17" name="Rectangle 29"/>
            <p:cNvSpPr>
              <a:spLocks noChangeArrowheads="1"/>
            </p:cNvSpPr>
            <p:nvPr/>
          </p:nvSpPr>
          <p:spPr bwMode="auto">
            <a:xfrm>
              <a:off x="4295728" y="435716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10</a:t>
              </a:r>
            </a:p>
          </p:txBody>
        </p:sp>
        <p:sp>
          <p:nvSpPr>
            <p:cNvPr id="318" name="Line 30"/>
            <p:cNvSpPr>
              <a:spLocks noChangeShapeType="1"/>
            </p:cNvSpPr>
            <p:nvPr/>
          </p:nvSpPr>
          <p:spPr bwMode="auto">
            <a:xfrm>
              <a:off x="4956128"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19" name="Rectangle 31"/>
            <p:cNvSpPr>
              <a:spLocks noChangeArrowheads="1"/>
            </p:cNvSpPr>
            <p:nvPr/>
          </p:nvSpPr>
          <p:spPr bwMode="auto">
            <a:xfrm>
              <a:off x="4845003" y="435716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12</a:t>
              </a:r>
            </a:p>
          </p:txBody>
        </p:sp>
        <p:sp>
          <p:nvSpPr>
            <p:cNvPr id="320" name="Line 32"/>
            <p:cNvSpPr>
              <a:spLocks noChangeShapeType="1"/>
            </p:cNvSpPr>
            <p:nvPr/>
          </p:nvSpPr>
          <p:spPr bwMode="auto">
            <a:xfrm>
              <a:off x="5503816"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21" name="Rectangle 33"/>
            <p:cNvSpPr>
              <a:spLocks noChangeArrowheads="1"/>
            </p:cNvSpPr>
            <p:nvPr/>
          </p:nvSpPr>
          <p:spPr bwMode="auto">
            <a:xfrm>
              <a:off x="5392691" y="435716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14</a:t>
              </a:r>
            </a:p>
          </p:txBody>
        </p:sp>
        <p:sp>
          <p:nvSpPr>
            <p:cNvPr id="322" name="Line 34"/>
            <p:cNvSpPr>
              <a:spLocks noChangeShapeType="1"/>
            </p:cNvSpPr>
            <p:nvPr/>
          </p:nvSpPr>
          <p:spPr bwMode="auto">
            <a:xfrm>
              <a:off x="6053091"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23" name="Rectangle 35"/>
            <p:cNvSpPr>
              <a:spLocks noChangeArrowheads="1"/>
            </p:cNvSpPr>
            <p:nvPr/>
          </p:nvSpPr>
          <p:spPr bwMode="auto">
            <a:xfrm>
              <a:off x="5941966" y="435716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16</a:t>
              </a:r>
            </a:p>
          </p:txBody>
        </p:sp>
        <p:sp>
          <p:nvSpPr>
            <p:cNvPr id="324" name="Line 38"/>
            <p:cNvSpPr>
              <a:spLocks noChangeShapeType="1"/>
            </p:cNvSpPr>
            <p:nvPr/>
          </p:nvSpPr>
          <p:spPr bwMode="auto">
            <a:xfrm>
              <a:off x="7150053" y="4219057"/>
              <a:ext cx="0" cy="12065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25" name="Rectangle 39"/>
            <p:cNvSpPr>
              <a:spLocks noChangeArrowheads="1"/>
            </p:cNvSpPr>
            <p:nvPr/>
          </p:nvSpPr>
          <p:spPr bwMode="auto">
            <a:xfrm>
              <a:off x="7038928" y="4357169"/>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30</a:t>
              </a:r>
            </a:p>
          </p:txBody>
        </p:sp>
        <p:sp>
          <p:nvSpPr>
            <p:cNvPr id="326" name="Line 40"/>
            <p:cNvSpPr>
              <a:spLocks noChangeShapeType="1"/>
            </p:cNvSpPr>
            <p:nvPr/>
          </p:nvSpPr>
          <p:spPr bwMode="auto">
            <a:xfrm flipV="1">
              <a:off x="1663653" y="2390257"/>
              <a:ext cx="0" cy="182880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27" name="Line 41"/>
            <p:cNvSpPr>
              <a:spLocks noChangeShapeType="1"/>
            </p:cNvSpPr>
            <p:nvPr/>
          </p:nvSpPr>
          <p:spPr bwMode="auto">
            <a:xfrm flipH="1">
              <a:off x="1611266" y="4219057"/>
              <a:ext cx="5238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28" name="Rectangle 42"/>
            <p:cNvSpPr>
              <a:spLocks noChangeArrowheads="1"/>
            </p:cNvSpPr>
            <p:nvPr/>
          </p:nvSpPr>
          <p:spPr bwMode="auto">
            <a:xfrm>
              <a:off x="1449341" y="4136507"/>
              <a:ext cx="9938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0</a:t>
              </a:r>
            </a:p>
          </p:txBody>
        </p:sp>
        <p:sp>
          <p:nvSpPr>
            <p:cNvPr id="329" name="Line 43"/>
            <p:cNvSpPr>
              <a:spLocks noChangeShapeType="1"/>
            </p:cNvSpPr>
            <p:nvPr/>
          </p:nvSpPr>
          <p:spPr bwMode="auto">
            <a:xfrm flipH="1">
              <a:off x="1611266" y="3771382"/>
              <a:ext cx="5238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0" name="Rectangle 44"/>
            <p:cNvSpPr>
              <a:spLocks noChangeArrowheads="1"/>
            </p:cNvSpPr>
            <p:nvPr/>
          </p:nvSpPr>
          <p:spPr bwMode="auto">
            <a:xfrm>
              <a:off x="1371553" y="368883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25</a:t>
              </a:r>
            </a:p>
          </p:txBody>
        </p:sp>
        <p:sp>
          <p:nvSpPr>
            <p:cNvPr id="331" name="Line 45"/>
            <p:cNvSpPr>
              <a:spLocks noChangeShapeType="1"/>
            </p:cNvSpPr>
            <p:nvPr/>
          </p:nvSpPr>
          <p:spPr bwMode="auto">
            <a:xfrm flipH="1">
              <a:off x="1611266" y="3323707"/>
              <a:ext cx="5238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2" name="Rectangle 46"/>
            <p:cNvSpPr>
              <a:spLocks noChangeArrowheads="1"/>
            </p:cNvSpPr>
            <p:nvPr/>
          </p:nvSpPr>
          <p:spPr bwMode="auto">
            <a:xfrm>
              <a:off x="1371553" y="3241157"/>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50</a:t>
              </a:r>
            </a:p>
          </p:txBody>
        </p:sp>
        <p:sp>
          <p:nvSpPr>
            <p:cNvPr id="333" name="Line 47"/>
            <p:cNvSpPr>
              <a:spLocks noChangeShapeType="1"/>
            </p:cNvSpPr>
            <p:nvPr/>
          </p:nvSpPr>
          <p:spPr bwMode="auto">
            <a:xfrm flipH="1">
              <a:off x="1611266" y="2874444"/>
              <a:ext cx="5238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4" name="Rectangle 48"/>
            <p:cNvSpPr>
              <a:spLocks noChangeArrowheads="1"/>
            </p:cNvSpPr>
            <p:nvPr/>
          </p:nvSpPr>
          <p:spPr bwMode="auto">
            <a:xfrm>
              <a:off x="1371553" y="2793482"/>
              <a:ext cx="198772"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75</a:t>
              </a:r>
            </a:p>
          </p:txBody>
        </p:sp>
        <p:sp>
          <p:nvSpPr>
            <p:cNvPr id="335" name="Line 49"/>
            <p:cNvSpPr>
              <a:spLocks noChangeShapeType="1"/>
            </p:cNvSpPr>
            <p:nvPr/>
          </p:nvSpPr>
          <p:spPr bwMode="auto">
            <a:xfrm flipH="1">
              <a:off x="1611266" y="2426769"/>
              <a:ext cx="52388" cy="0"/>
            </a:xfrm>
            <a:prstGeom prst="line">
              <a:avLst/>
            </a:prstGeom>
            <a:noFill/>
            <a:ln w="1905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6" name="Rectangle 50"/>
            <p:cNvSpPr>
              <a:spLocks noChangeArrowheads="1"/>
            </p:cNvSpPr>
            <p:nvPr/>
          </p:nvSpPr>
          <p:spPr bwMode="auto">
            <a:xfrm>
              <a:off x="1293766" y="2344219"/>
              <a:ext cx="29815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srgbClr val="000000"/>
                  </a:solidFill>
                  <a:cs typeface="Arial" panose="020B0604020202020204" pitchFamily="34" charset="0"/>
                </a:rPr>
                <a:t>100</a:t>
              </a:r>
            </a:p>
          </p:txBody>
        </p:sp>
        <p:sp>
          <p:nvSpPr>
            <p:cNvPr id="337" name="Freeform 51"/>
            <p:cNvSpPr>
              <a:spLocks/>
            </p:cNvSpPr>
            <p:nvPr/>
          </p:nvSpPr>
          <p:spPr bwMode="auto">
            <a:xfrm>
              <a:off x="1663653" y="2426769"/>
              <a:ext cx="274638" cy="0"/>
            </a:xfrm>
            <a:custGeom>
              <a:avLst/>
              <a:gdLst>
                <a:gd name="T0" fmla="*/ 0 w 180"/>
                <a:gd name="T1" fmla="*/ 180 w 180"/>
                <a:gd name="T2" fmla="*/ 180 w 180"/>
              </a:gdLst>
              <a:ahLst/>
              <a:cxnLst>
                <a:cxn ang="0">
                  <a:pos x="T0" y="0"/>
                </a:cxn>
                <a:cxn ang="0">
                  <a:pos x="T1" y="0"/>
                </a:cxn>
                <a:cxn ang="0">
                  <a:pos x="T2" y="0"/>
                </a:cxn>
              </a:cxnLst>
              <a:rect l="0" t="0" r="r" b="b"/>
              <a:pathLst>
                <a:path w="180">
                  <a:moveTo>
                    <a:pt x="0" y="0"/>
                  </a:moveTo>
                  <a:lnTo>
                    <a:pt x="180" y="0"/>
                  </a:lnTo>
                  <a:lnTo>
                    <a:pt x="180" y="0"/>
                  </a:lnTo>
                </a:path>
              </a:pathLst>
            </a:custGeom>
            <a:noFill/>
            <a:ln w="36513">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8" name="Freeform 52"/>
            <p:cNvSpPr>
              <a:spLocks/>
            </p:cNvSpPr>
            <p:nvPr/>
          </p:nvSpPr>
          <p:spPr bwMode="auto">
            <a:xfrm>
              <a:off x="1938291" y="2426769"/>
              <a:ext cx="136525" cy="0"/>
            </a:xfrm>
            <a:custGeom>
              <a:avLst/>
              <a:gdLst>
                <a:gd name="T0" fmla="*/ 0 w 90"/>
                <a:gd name="T1" fmla="*/ 90 w 90"/>
                <a:gd name="T2" fmla="*/ 90 w 90"/>
              </a:gdLst>
              <a:ahLst/>
              <a:cxnLst>
                <a:cxn ang="0">
                  <a:pos x="T0" y="0"/>
                </a:cxn>
                <a:cxn ang="0">
                  <a:pos x="T1" y="0"/>
                </a:cxn>
                <a:cxn ang="0">
                  <a:pos x="T2" y="0"/>
                </a:cxn>
              </a:cxnLst>
              <a:rect l="0" t="0" r="r" b="b"/>
              <a:pathLst>
                <a:path w="90">
                  <a:moveTo>
                    <a:pt x="0" y="0"/>
                  </a:moveTo>
                  <a:lnTo>
                    <a:pt x="90" y="0"/>
                  </a:lnTo>
                  <a:lnTo>
                    <a:pt x="90" y="0"/>
                  </a:lnTo>
                </a:path>
              </a:pathLst>
            </a:custGeom>
            <a:noFill/>
            <a:ln w="36513">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39" name="Freeform 80"/>
            <p:cNvSpPr>
              <a:spLocks/>
            </p:cNvSpPr>
            <p:nvPr/>
          </p:nvSpPr>
          <p:spPr bwMode="auto">
            <a:xfrm>
              <a:off x="1650185" y="2437918"/>
              <a:ext cx="5388744" cy="45719"/>
            </a:xfrm>
            <a:custGeom>
              <a:avLst/>
              <a:gdLst>
                <a:gd name="T0" fmla="*/ 0 w 90"/>
                <a:gd name="T1" fmla="*/ 90 w 90"/>
                <a:gd name="T2" fmla="*/ 90 w 90"/>
              </a:gdLst>
              <a:ahLst/>
              <a:cxnLst>
                <a:cxn ang="0">
                  <a:pos x="T0" y="0"/>
                </a:cxn>
                <a:cxn ang="0">
                  <a:pos x="T1" y="0"/>
                </a:cxn>
                <a:cxn ang="0">
                  <a:pos x="T2" y="0"/>
                </a:cxn>
              </a:cxnLst>
              <a:rect l="0" t="0" r="r" b="b"/>
              <a:pathLst>
                <a:path w="90">
                  <a:moveTo>
                    <a:pt x="0" y="0"/>
                  </a:moveTo>
                  <a:lnTo>
                    <a:pt x="90" y="0"/>
                  </a:lnTo>
                  <a:lnTo>
                    <a:pt x="90" y="0"/>
                  </a:lnTo>
                </a:path>
              </a:pathLst>
            </a:custGeom>
            <a:noFill/>
            <a:ln w="36513">
              <a:solidFill>
                <a:srgbClr val="00B05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0" name="Freeform 81"/>
            <p:cNvSpPr>
              <a:spLocks/>
            </p:cNvSpPr>
            <p:nvPr/>
          </p:nvSpPr>
          <p:spPr bwMode="auto">
            <a:xfrm>
              <a:off x="1663653" y="2426769"/>
              <a:ext cx="274638" cy="0"/>
            </a:xfrm>
            <a:custGeom>
              <a:avLst/>
              <a:gdLst>
                <a:gd name="T0" fmla="*/ 0 w 180"/>
                <a:gd name="T1" fmla="*/ 180 w 180"/>
                <a:gd name="T2" fmla="*/ 180 w 180"/>
              </a:gdLst>
              <a:ahLst/>
              <a:cxnLst>
                <a:cxn ang="0">
                  <a:pos x="T0" y="0"/>
                </a:cxn>
                <a:cxn ang="0">
                  <a:pos x="T1" y="0"/>
                </a:cxn>
                <a:cxn ang="0">
                  <a:pos x="T2" y="0"/>
                </a:cxn>
              </a:cxnLst>
              <a:rect l="0" t="0" r="r" b="b"/>
              <a:pathLst>
                <a:path w="180">
                  <a:moveTo>
                    <a:pt x="0" y="0"/>
                  </a:moveTo>
                  <a:lnTo>
                    <a:pt x="180" y="0"/>
                  </a:lnTo>
                  <a:lnTo>
                    <a:pt x="180" y="0"/>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1" name="Freeform 82"/>
            <p:cNvSpPr>
              <a:spLocks/>
            </p:cNvSpPr>
            <p:nvPr/>
          </p:nvSpPr>
          <p:spPr bwMode="auto">
            <a:xfrm>
              <a:off x="1938291" y="2426769"/>
              <a:ext cx="136525" cy="298450"/>
            </a:xfrm>
            <a:custGeom>
              <a:avLst/>
              <a:gdLst>
                <a:gd name="T0" fmla="*/ 0 w 90"/>
                <a:gd name="T1" fmla="*/ 0 h 196"/>
                <a:gd name="T2" fmla="*/ 90 w 90"/>
                <a:gd name="T3" fmla="*/ 0 h 196"/>
                <a:gd name="T4" fmla="*/ 90 w 90"/>
                <a:gd name="T5" fmla="*/ 196 h 196"/>
              </a:gdLst>
              <a:ahLst/>
              <a:cxnLst>
                <a:cxn ang="0">
                  <a:pos x="T0" y="T1"/>
                </a:cxn>
                <a:cxn ang="0">
                  <a:pos x="T2" y="T3"/>
                </a:cxn>
                <a:cxn ang="0">
                  <a:pos x="T4" y="T5"/>
                </a:cxn>
              </a:cxnLst>
              <a:rect l="0" t="0" r="r" b="b"/>
              <a:pathLst>
                <a:path w="90" h="196">
                  <a:moveTo>
                    <a:pt x="0" y="0"/>
                  </a:moveTo>
                  <a:lnTo>
                    <a:pt x="90" y="0"/>
                  </a:lnTo>
                  <a:lnTo>
                    <a:pt x="90" y="196"/>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2" name="Freeform 83"/>
            <p:cNvSpPr>
              <a:spLocks/>
            </p:cNvSpPr>
            <p:nvPr/>
          </p:nvSpPr>
          <p:spPr bwMode="auto">
            <a:xfrm>
              <a:off x="2074816" y="2725219"/>
              <a:ext cx="138113" cy="300038"/>
            </a:xfrm>
            <a:custGeom>
              <a:avLst/>
              <a:gdLst>
                <a:gd name="T0" fmla="*/ 0 w 90"/>
                <a:gd name="T1" fmla="*/ 0 h 196"/>
                <a:gd name="T2" fmla="*/ 90 w 90"/>
                <a:gd name="T3" fmla="*/ 0 h 196"/>
                <a:gd name="T4" fmla="*/ 90 w 90"/>
                <a:gd name="T5" fmla="*/ 196 h 196"/>
              </a:gdLst>
              <a:ahLst/>
              <a:cxnLst>
                <a:cxn ang="0">
                  <a:pos x="T0" y="T1"/>
                </a:cxn>
                <a:cxn ang="0">
                  <a:pos x="T2" y="T3"/>
                </a:cxn>
                <a:cxn ang="0">
                  <a:pos x="T4" y="T5"/>
                </a:cxn>
              </a:cxnLst>
              <a:rect l="0" t="0" r="r" b="b"/>
              <a:pathLst>
                <a:path w="90" h="196">
                  <a:moveTo>
                    <a:pt x="0" y="0"/>
                  </a:moveTo>
                  <a:lnTo>
                    <a:pt x="90" y="0"/>
                  </a:lnTo>
                  <a:lnTo>
                    <a:pt x="90" y="196"/>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3" name="Freeform 84"/>
            <p:cNvSpPr>
              <a:spLocks/>
            </p:cNvSpPr>
            <p:nvPr/>
          </p:nvSpPr>
          <p:spPr bwMode="auto">
            <a:xfrm>
              <a:off x="2212928" y="3025257"/>
              <a:ext cx="136525" cy="596900"/>
            </a:xfrm>
            <a:custGeom>
              <a:avLst/>
              <a:gdLst>
                <a:gd name="T0" fmla="*/ 0 w 90"/>
                <a:gd name="T1" fmla="*/ 0 h 392"/>
                <a:gd name="T2" fmla="*/ 90 w 90"/>
                <a:gd name="T3" fmla="*/ 0 h 392"/>
                <a:gd name="T4" fmla="*/ 90 w 90"/>
                <a:gd name="T5" fmla="*/ 392 h 392"/>
              </a:gdLst>
              <a:ahLst/>
              <a:cxnLst>
                <a:cxn ang="0">
                  <a:pos x="T0" y="T1"/>
                </a:cxn>
                <a:cxn ang="0">
                  <a:pos x="T2" y="T3"/>
                </a:cxn>
                <a:cxn ang="0">
                  <a:pos x="T4" y="T5"/>
                </a:cxn>
              </a:cxnLst>
              <a:rect l="0" t="0" r="r" b="b"/>
              <a:pathLst>
                <a:path w="90" h="392">
                  <a:moveTo>
                    <a:pt x="0" y="0"/>
                  </a:moveTo>
                  <a:lnTo>
                    <a:pt x="90" y="0"/>
                  </a:lnTo>
                  <a:lnTo>
                    <a:pt x="90" y="392"/>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4" name="Freeform 85"/>
            <p:cNvSpPr>
              <a:spLocks/>
            </p:cNvSpPr>
            <p:nvPr/>
          </p:nvSpPr>
          <p:spPr bwMode="auto">
            <a:xfrm>
              <a:off x="2349453" y="3622157"/>
              <a:ext cx="549275" cy="298450"/>
            </a:xfrm>
            <a:custGeom>
              <a:avLst/>
              <a:gdLst>
                <a:gd name="T0" fmla="*/ 0 w 360"/>
                <a:gd name="T1" fmla="*/ 0 h 196"/>
                <a:gd name="T2" fmla="*/ 360 w 360"/>
                <a:gd name="T3" fmla="*/ 0 h 196"/>
                <a:gd name="T4" fmla="*/ 360 w 360"/>
                <a:gd name="T5" fmla="*/ 196 h 196"/>
              </a:gdLst>
              <a:ahLst/>
              <a:cxnLst>
                <a:cxn ang="0">
                  <a:pos x="T0" y="T1"/>
                </a:cxn>
                <a:cxn ang="0">
                  <a:pos x="T2" y="T3"/>
                </a:cxn>
                <a:cxn ang="0">
                  <a:pos x="T4" y="T5"/>
                </a:cxn>
              </a:cxnLst>
              <a:rect l="0" t="0" r="r" b="b"/>
              <a:pathLst>
                <a:path w="360" h="196">
                  <a:moveTo>
                    <a:pt x="0" y="0"/>
                  </a:moveTo>
                  <a:lnTo>
                    <a:pt x="360" y="0"/>
                  </a:lnTo>
                  <a:lnTo>
                    <a:pt x="360" y="196"/>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45" name="Freeform 86"/>
            <p:cNvSpPr>
              <a:spLocks/>
            </p:cNvSpPr>
            <p:nvPr/>
          </p:nvSpPr>
          <p:spPr bwMode="auto">
            <a:xfrm>
              <a:off x="2898728" y="3920607"/>
              <a:ext cx="1644650" cy="298450"/>
            </a:xfrm>
            <a:custGeom>
              <a:avLst/>
              <a:gdLst>
                <a:gd name="T0" fmla="*/ 0 w 1080"/>
                <a:gd name="T1" fmla="*/ 0 h 196"/>
                <a:gd name="T2" fmla="*/ 1080 w 1080"/>
                <a:gd name="T3" fmla="*/ 0 h 196"/>
                <a:gd name="T4" fmla="*/ 1080 w 1080"/>
                <a:gd name="T5" fmla="*/ 196 h 196"/>
              </a:gdLst>
              <a:ahLst/>
              <a:cxnLst>
                <a:cxn ang="0">
                  <a:pos x="T0" y="T1"/>
                </a:cxn>
                <a:cxn ang="0">
                  <a:pos x="T2" y="T3"/>
                </a:cxn>
                <a:cxn ang="0">
                  <a:pos x="T4" y="T5"/>
                </a:cxn>
              </a:cxnLst>
              <a:rect l="0" t="0" r="r" b="b"/>
              <a:pathLst>
                <a:path w="1080" h="196">
                  <a:moveTo>
                    <a:pt x="0" y="0"/>
                  </a:moveTo>
                  <a:lnTo>
                    <a:pt x="1080" y="0"/>
                  </a:lnTo>
                  <a:lnTo>
                    <a:pt x="1080" y="196"/>
                  </a:lnTo>
                </a:path>
              </a:pathLst>
            </a:custGeom>
            <a:noFill/>
            <a:ln w="36513">
              <a:solidFill>
                <a:srgbClr val="FF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grpSp>
          <p:nvGrpSpPr>
            <p:cNvPr id="3" name="Group 1"/>
            <p:cNvGrpSpPr/>
            <p:nvPr/>
          </p:nvGrpSpPr>
          <p:grpSpPr>
            <a:xfrm>
              <a:off x="5202135" y="2691176"/>
              <a:ext cx="1944534" cy="582302"/>
              <a:chOff x="5013570" y="1091939"/>
              <a:chExt cx="1944534" cy="582302"/>
            </a:xfrm>
          </p:grpSpPr>
          <p:sp>
            <p:nvSpPr>
              <p:cNvPr id="366" name="Rectangle 87"/>
              <p:cNvSpPr>
                <a:spLocks noChangeArrowheads="1"/>
              </p:cNvSpPr>
              <p:nvPr/>
            </p:nvSpPr>
            <p:spPr bwMode="auto">
              <a:xfrm>
                <a:off x="5476977" y="1091939"/>
                <a:ext cx="1420673" cy="145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000000"/>
                    </a:solidFill>
                    <a:cs typeface="Arial" panose="020B0604020202020204" pitchFamily="34" charset="0"/>
                  </a:rPr>
                  <a:t>GSK744 (n=6)</a:t>
                </a:r>
              </a:p>
            </p:txBody>
          </p:sp>
          <p:sp>
            <p:nvSpPr>
              <p:cNvPr id="367" name="Line 88"/>
              <p:cNvSpPr>
                <a:spLocks noChangeShapeType="1"/>
              </p:cNvSpPr>
              <p:nvPr/>
            </p:nvSpPr>
            <p:spPr bwMode="auto">
              <a:xfrm flipV="1">
                <a:off x="5013570" y="1179252"/>
                <a:ext cx="353870" cy="2071"/>
              </a:xfrm>
              <a:prstGeom prst="line">
                <a:avLst/>
              </a:prstGeom>
              <a:noFill/>
              <a:ln w="36513">
                <a:solidFill>
                  <a:srgbClr val="00B05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sp>
            <p:nvSpPr>
              <p:cNvPr id="368" name="Rectangle 90"/>
              <p:cNvSpPr>
                <a:spLocks noChangeArrowheads="1"/>
              </p:cNvSpPr>
              <p:nvPr/>
            </p:nvSpPr>
            <p:spPr bwMode="auto">
              <a:xfrm>
                <a:off x="5476977" y="1356081"/>
                <a:ext cx="1481127" cy="31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dirty="0">
                    <a:solidFill>
                      <a:srgbClr val="000000"/>
                    </a:solidFill>
                    <a:cs typeface="Arial" panose="020B0604020202020204" pitchFamily="34" charset="0"/>
                  </a:rPr>
                  <a:t>Placebo </a:t>
                </a:r>
              </a:p>
              <a:p>
                <a:r>
                  <a:rPr lang="en-US" sz="1200" dirty="0">
                    <a:solidFill>
                      <a:srgbClr val="000000"/>
                    </a:solidFill>
                    <a:cs typeface="Arial" panose="020B0604020202020204" pitchFamily="34" charset="0"/>
                  </a:rPr>
                  <a:t>controls (n=6)</a:t>
                </a:r>
              </a:p>
            </p:txBody>
          </p:sp>
          <p:sp>
            <p:nvSpPr>
              <p:cNvPr id="369" name="Line 91"/>
              <p:cNvSpPr>
                <a:spLocks noChangeShapeType="1"/>
              </p:cNvSpPr>
              <p:nvPr/>
            </p:nvSpPr>
            <p:spPr bwMode="auto">
              <a:xfrm flipV="1">
                <a:off x="5013570" y="1443892"/>
                <a:ext cx="359217" cy="0"/>
              </a:xfrm>
              <a:prstGeom prst="line">
                <a:avLst/>
              </a:prstGeom>
              <a:noFill/>
              <a:ln w="36513">
                <a:solidFill>
                  <a:srgbClr val="FF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1400" dirty="0">
                  <a:solidFill>
                    <a:srgbClr val="000000"/>
                  </a:solidFill>
                  <a:latin typeface="Arial" panose="020B0604020202020204" pitchFamily="34" charset="0"/>
                  <a:cs typeface="Arial" panose="020B0604020202020204" pitchFamily="34" charset="0"/>
                </a:endParaRPr>
              </a:p>
            </p:txBody>
          </p:sp>
        </p:grpSp>
        <p:sp>
          <p:nvSpPr>
            <p:cNvPr id="347" name="Rectangle 200"/>
            <p:cNvSpPr>
              <a:spLocks noChangeArrowheads="1"/>
            </p:cNvSpPr>
            <p:nvPr/>
          </p:nvSpPr>
          <p:spPr bwMode="auto">
            <a:xfrm rot="16200000">
              <a:off x="534001" y="3097810"/>
              <a:ext cx="930507" cy="33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solidFill>
                    <a:srgbClr val="000000"/>
                  </a:solidFill>
                  <a:cs typeface="Arial" panose="020B0604020202020204" pitchFamily="34" charset="0"/>
                </a:rPr>
                <a:t>Aviremic (%)</a:t>
              </a:r>
            </a:p>
          </p:txBody>
        </p:sp>
        <p:cxnSp>
          <p:nvCxnSpPr>
            <p:cNvPr id="348" name="Straight Connector 347"/>
            <p:cNvCxnSpPr>
              <a:stCxn id="327" idx="0"/>
              <a:endCxn id="324" idx="0"/>
            </p:cNvCxnSpPr>
            <p:nvPr/>
          </p:nvCxnSpPr>
          <p:spPr>
            <a:xfrm>
              <a:off x="1663654" y="4219057"/>
              <a:ext cx="548639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 name="Group 209"/>
            <p:cNvGrpSpPr/>
            <p:nvPr/>
          </p:nvGrpSpPr>
          <p:grpSpPr>
            <a:xfrm>
              <a:off x="6637146" y="2297322"/>
              <a:ext cx="284196" cy="304167"/>
              <a:chOff x="8322995" y="2094361"/>
              <a:chExt cx="284196" cy="304167"/>
            </a:xfrm>
          </p:grpSpPr>
          <p:sp>
            <p:nvSpPr>
              <p:cNvPr id="363" name="Rectangle 362"/>
              <p:cNvSpPr/>
              <p:nvPr/>
            </p:nvSpPr>
            <p:spPr>
              <a:xfrm rot="1872579">
                <a:off x="8408312" y="2100872"/>
                <a:ext cx="129462" cy="29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64" name="Straight Connector 363"/>
              <p:cNvCxnSpPr/>
              <p:nvPr/>
            </p:nvCxnSpPr>
            <p:spPr>
              <a:xfrm flipH="1">
                <a:off x="8322995" y="2094361"/>
                <a:ext cx="154236" cy="2545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H="1">
                <a:off x="8452955" y="2112121"/>
                <a:ext cx="154236" cy="2545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 name="Group 213"/>
            <p:cNvGrpSpPr/>
            <p:nvPr/>
          </p:nvGrpSpPr>
          <p:grpSpPr>
            <a:xfrm>
              <a:off x="6514577" y="4081295"/>
              <a:ext cx="284196" cy="304167"/>
              <a:chOff x="8322995" y="2094361"/>
              <a:chExt cx="284196" cy="304167"/>
            </a:xfrm>
          </p:grpSpPr>
          <p:sp>
            <p:nvSpPr>
              <p:cNvPr id="360" name="Rectangle 359"/>
              <p:cNvSpPr/>
              <p:nvPr/>
            </p:nvSpPr>
            <p:spPr>
              <a:xfrm rot="1872579">
                <a:off x="8408312" y="2100872"/>
                <a:ext cx="129462" cy="29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361" name="Straight Connector 360"/>
              <p:cNvCxnSpPr/>
              <p:nvPr/>
            </p:nvCxnSpPr>
            <p:spPr>
              <a:xfrm flipH="1">
                <a:off x="8322995" y="2094361"/>
                <a:ext cx="154236" cy="2545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H="1">
                <a:off x="8452955" y="2112121"/>
                <a:ext cx="154236" cy="25457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51" name="Rectangle 200"/>
            <p:cNvSpPr>
              <a:spLocks noChangeArrowheads="1"/>
            </p:cNvSpPr>
            <p:nvPr/>
          </p:nvSpPr>
          <p:spPr bwMode="auto">
            <a:xfrm>
              <a:off x="3525789" y="4576286"/>
              <a:ext cx="886561" cy="185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b="1" dirty="0">
                  <a:solidFill>
                    <a:srgbClr val="000000"/>
                  </a:solidFill>
                  <a:cs typeface="Arial" panose="020B0604020202020204" pitchFamily="34" charset="0"/>
                </a:rPr>
                <a:t>Weeks</a:t>
              </a:r>
            </a:p>
          </p:txBody>
        </p:sp>
        <p:sp>
          <p:nvSpPr>
            <p:cNvPr id="359" name="TextBox 358"/>
            <p:cNvSpPr txBox="1"/>
            <p:nvPr/>
          </p:nvSpPr>
          <p:spPr>
            <a:xfrm>
              <a:off x="5863112" y="3677214"/>
              <a:ext cx="1436292" cy="238620"/>
            </a:xfrm>
            <a:prstGeom prst="rect">
              <a:avLst/>
            </a:prstGeom>
            <a:noFill/>
          </p:spPr>
          <p:txBody>
            <a:bodyPr wrap="none" rtlCol="0">
              <a:spAutoFit/>
            </a:bodyPr>
            <a:lstStyle/>
            <a:p>
              <a:r>
                <a:rPr lang="en-US" sz="1200" i="1" dirty="0">
                  <a:solidFill>
                    <a:srgbClr val="000000"/>
                  </a:solidFill>
                  <a:latin typeface="Arial" pitchFamily="34" charset="0"/>
                  <a:cs typeface="Arial" pitchFamily="34" charset="0"/>
                </a:rPr>
                <a:t>p </a:t>
              </a:r>
              <a:r>
                <a:rPr lang="en-US" sz="1200" dirty="0">
                  <a:solidFill>
                    <a:srgbClr val="000000"/>
                  </a:solidFill>
                  <a:latin typeface="Arial" pitchFamily="34" charset="0"/>
                  <a:cs typeface="Arial" pitchFamily="34" charset="0"/>
                </a:rPr>
                <a:t>= 0.0005</a:t>
              </a:r>
            </a:p>
          </p:txBody>
        </p:sp>
      </p:grpSp>
      <p:grpSp>
        <p:nvGrpSpPr>
          <p:cNvPr id="6" name="Group 375"/>
          <p:cNvGrpSpPr/>
          <p:nvPr/>
        </p:nvGrpSpPr>
        <p:grpSpPr>
          <a:xfrm>
            <a:off x="607903" y="2438400"/>
            <a:ext cx="3887897" cy="3048000"/>
            <a:chOff x="22644056" y="13162771"/>
            <a:chExt cx="9721134" cy="7131075"/>
          </a:xfrm>
        </p:grpSpPr>
        <p:pic>
          <p:nvPicPr>
            <p:cNvPr id="377" name="Picture 376"/>
            <p:cNvPicPr>
              <a:picLocks noChangeAspect="1"/>
            </p:cNvPicPr>
            <p:nvPr/>
          </p:nvPicPr>
          <p:blipFill>
            <a:blip r:embed="rId3" cstate="print"/>
            <a:stretch>
              <a:fillRect/>
            </a:stretch>
          </p:blipFill>
          <p:spPr>
            <a:xfrm>
              <a:off x="22644056" y="13162771"/>
              <a:ext cx="9721134" cy="7131075"/>
            </a:xfrm>
            <a:prstGeom prst="rect">
              <a:avLst/>
            </a:prstGeom>
          </p:spPr>
        </p:pic>
        <p:sp>
          <p:nvSpPr>
            <p:cNvPr id="378" name="TextBox 377"/>
            <p:cNvSpPr txBox="1"/>
            <p:nvPr/>
          </p:nvSpPr>
          <p:spPr>
            <a:xfrm>
              <a:off x="25261593" y="17293011"/>
              <a:ext cx="1193008" cy="702509"/>
            </a:xfrm>
            <a:prstGeom prst="rect">
              <a:avLst/>
            </a:prstGeom>
            <a:noFill/>
          </p:spPr>
          <p:txBody>
            <a:bodyPr wrap="square" rtlCol="0">
              <a:spAutoFit/>
            </a:bodyPr>
            <a:lstStyle/>
            <a:p>
              <a:r>
                <a:rPr lang="en-US" sz="1400" b="1" dirty="0">
                  <a:solidFill>
                    <a:srgbClr val="FF0000"/>
                  </a:solidFill>
                  <a:latin typeface="Itc stone"/>
                  <a:cs typeface="Itc stone"/>
                </a:rPr>
                <a:t>0/4</a:t>
              </a:r>
              <a:endParaRPr lang="en-US" sz="2400" b="1" dirty="0">
                <a:solidFill>
                  <a:srgbClr val="FF0000"/>
                </a:solidFill>
                <a:latin typeface="Itc stone"/>
                <a:cs typeface="Itc stone"/>
              </a:endParaRPr>
            </a:p>
          </p:txBody>
        </p:sp>
        <p:sp>
          <p:nvSpPr>
            <p:cNvPr id="379" name="TextBox 378"/>
            <p:cNvSpPr txBox="1"/>
            <p:nvPr/>
          </p:nvSpPr>
          <p:spPr>
            <a:xfrm>
              <a:off x="29884092" y="13905753"/>
              <a:ext cx="1193008" cy="702509"/>
            </a:xfrm>
            <a:prstGeom prst="rect">
              <a:avLst/>
            </a:prstGeom>
            <a:noFill/>
          </p:spPr>
          <p:txBody>
            <a:bodyPr wrap="square" rtlCol="0">
              <a:spAutoFit/>
            </a:bodyPr>
            <a:lstStyle/>
            <a:p>
              <a:r>
                <a:rPr lang="en-US" sz="1400" b="1" dirty="0">
                  <a:solidFill>
                    <a:srgbClr val="0000FF"/>
                  </a:solidFill>
                  <a:latin typeface="Itc stone"/>
                  <a:cs typeface="Itc stone"/>
                </a:rPr>
                <a:t>6/8</a:t>
              </a:r>
            </a:p>
          </p:txBody>
        </p:sp>
      </p:grpSp>
      <p:sp>
        <p:nvSpPr>
          <p:cNvPr id="7" name="Title 6"/>
          <p:cNvSpPr>
            <a:spLocks noGrp="1"/>
          </p:cNvSpPr>
          <p:nvPr>
            <p:ph type="title"/>
          </p:nvPr>
        </p:nvSpPr>
        <p:spPr>
          <a:xfrm>
            <a:off x="838200" y="75195"/>
            <a:ext cx="7467600" cy="1326567"/>
          </a:xfrm>
        </p:spPr>
        <p:txBody>
          <a:bodyPr>
            <a:noAutofit/>
          </a:bodyPr>
          <a:lstStyle/>
          <a:p>
            <a:pPr algn="l"/>
            <a:r>
              <a:rPr lang="en-ZA" sz="2800" dirty="0"/>
              <a:t>CAB LA is effective PrEP vs. vaginal challenge in Rhesus and Pigtail macaques</a:t>
            </a:r>
          </a:p>
        </p:txBody>
      </p:sp>
    </p:spTree>
    <p:extLst>
      <p:ext uri="{BB962C8B-B14F-4D97-AF65-F5344CB8AC3E}">
        <p14:creationId xmlns:p14="http://schemas.microsoft.com/office/powerpoint/2010/main" val="18381913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Cabotegravir Development</a:t>
            </a:r>
          </a:p>
        </p:txBody>
      </p:sp>
      <p:graphicFrame>
        <p:nvGraphicFramePr>
          <p:cNvPr id="8" name="Content Placeholder 7"/>
          <p:cNvGraphicFramePr>
            <a:graphicFrameLocks noGrp="1"/>
          </p:cNvGraphicFramePr>
          <p:nvPr>
            <p:ph idx="1"/>
            <p:extLst/>
          </p:nvPr>
        </p:nvGraphicFramePr>
        <p:xfrm>
          <a:off x="814388" y="1824025"/>
          <a:ext cx="7488237" cy="461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2268189" y="4667011"/>
            <a:ext cx="1554480" cy="0"/>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2268189" y="5769437"/>
            <a:ext cx="510637" cy="1979"/>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312032" y="5769437"/>
            <a:ext cx="510637" cy="1979"/>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2268189" y="3713027"/>
            <a:ext cx="510637" cy="1979"/>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3312032" y="3713027"/>
            <a:ext cx="510637" cy="1979"/>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778826" y="3713027"/>
            <a:ext cx="0" cy="2056410"/>
          </a:xfrm>
          <a:prstGeom prst="line">
            <a:avLst/>
          </a:prstGeom>
          <a:ln/>
          <a:effectLst/>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3312032" y="3713027"/>
            <a:ext cx="0" cy="2056410"/>
          </a:xfrm>
          <a:prstGeom prst="line">
            <a:avLst/>
          </a:prstGeom>
          <a:ln/>
          <a:effectLst/>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656268" y="6519446"/>
            <a:ext cx="4479956" cy="338554"/>
          </a:xfrm>
          <a:prstGeom prst="rect">
            <a:avLst/>
          </a:prstGeom>
          <a:noFill/>
        </p:spPr>
        <p:txBody>
          <a:bodyPr wrap="square" rtlCol="0">
            <a:spAutoFit/>
          </a:bodyPr>
          <a:lstStyle/>
          <a:p>
            <a:pPr algn="r"/>
            <a:r>
              <a:rPr lang="en-US" sz="1600" dirty="0">
                <a:latin typeface="Arial"/>
                <a:cs typeface="Arial"/>
              </a:rPr>
              <a:t>*Includes both men and women</a:t>
            </a:r>
          </a:p>
        </p:txBody>
      </p:sp>
    </p:spTree>
    <p:extLst>
      <p:ext uri="{BB962C8B-B14F-4D97-AF65-F5344CB8AC3E}">
        <p14:creationId xmlns:p14="http://schemas.microsoft.com/office/powerpoint/2010/main" val="2657475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HPTN 2015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indent="0" algn="ctr">
          <a:defRPr sz="3200" b="1" dirty="0" smtClean="0">
            <a:solidFill>
              <a:srgbClr val="1E344B"/>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HPTN 2015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indent="0" algn="ctr">
          <a:defRPr sz="3200" b="1" dirty="0" smtClean="0">
            <a:solidFill>
              <a:srgbClr val="1E344B"/>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8C4A49795434A9A3142B5757622FC" ma:contentTypeVersion="8" ma:contentTypeDescription="Create a new document." ma:contentTypeScope="" ma:versionID="96bb0c8237d5ddc0f6c7e6264aebc2c8">
  <xsd:schema xmlns:xsd="http://www.w3.org/2001/XMLSchema" xmlns:xs="http://www.w3.org/2001/XMLSchema" xmlns:p="http://schemas.microsoft.com/office/2006/metadata/properties" xmlns:ns2="c1d4ce80-420c-437f-8d89-a43bb0457711" xmlns:ns3="8b0ecff7-3472-4758-b175-fe31036856f7" targetNamespace="http://schemas.microsoft.com/office/2006/metadata/properties" ma:root="true" ma:fieldsID="82f3a4d08cbd77930b73ddad9653c748" ns2:_="" ns3:_="">
    <xsd:import namespace="c1d4ce80-420c-437f-8d89-a43bb0457711"/>
    <xsd:import namespace="8b0ecff7-3472-4758-b175-fe31036856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4ce80-420c-437f-8d89-a43bb0457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0ecff7-3472-4758-b175-fe31036856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8428B4-6324-4864-AC81-EFA40941BA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d4ce80-420c-437f-8d89-a43bb0457711"/>
    <ds:schemaRef ds:uri="8b0ecff7-3472-4758-b175-fe31036856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0AF842-1FDB-42A4-B109-23583849E2C5}">
  <ds:schemaRefs>
    <ds:schemaRef ds:uri="http://purl.org/dc/terms/"/>
    <ds:schemaRef ds:uri="http://schemas.openxmlformats.org/package/2006/metadata/core-properties"/>
    <ds:schemaRef ds:uri="765c2d5f-25a3-4c08-9648-e4ec2e793894"/>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733B335-AAB7-45E5-90BE-A4D741F4FC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987</TotalTime>
  <Words>3045</Words>
  <Application>Microsoft Office PowerPoint</Application>
  <PresentationFormat>On-screen Show (4:3)</PresentationFormat>
  <Paragraphs>414</Paragraphs>
  <Slides>29</Slides>
  <Notes>24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0" baseType="lpstr">
      <vt:lpstr>ＭＳ Ｐゴシック</vt:lpstr>
      <vt:lpstr>Arial</vt:lpstr>
      <vt:lpstr>Arial Black</vt:lpstr>
      <vt:lpstr>Arial Narrow</vt:lpstr>
      <vt:lpstr>Calibri</vt:lpstr>
      <vt:lpstr>Itc stone</vt:lpstr>
      <vt:lpstr>Symbol</vt:lpstr>
      <vt:lpstr>Times New Roman</vt:lpstr>
      <vt:lpstr>HPTN 2015 Template</vt:lpstr>
      <vt:lpstr>1_HPTN 2015 Template</vt:lpstr>
      <vt:lpstr>SPW 8.0 Graph</vt:lpstr>
      <vt:lpstr>Long-Acting Injectables  for PrEP</vt:lpstr>
      <vt:lpstr>New HIV prevention options are needed for women</vt:lpstr>
      <vt:lpstr>Women require high levels of adherence to oral PrEP to ensure protection</vt:lpstr>
      <vt:lpstr>Women require high levels of adherence to oral PrEP to ensure protection</vt:lpstr>
      <vt:lpstr>Women require high levels of adherence to oral PrEP to ensure protection</vt:lpstr>
      <vt:lpstr>Women’s preferences for long-acting PrEP</vt:lpstr>
      <vt:lpstr>Cabotegravir</vt:lpstr>
      <vt:lpstr>CAB LA is effective PrEP vs. vaginal challenge in Rhesus and Pigtail macaques</vt:lpstr>
      <vt:lpstr>Cabotegravir Development</vt:lpstr>
      <vt:lpstr>CAB LA PrEP Phase 2 Safety and PK Studies</vt:lpstr>
      <vt:lpstr>PowerPoint Presentation</vt:lpstr>
      <vt:lpstr>Cohort 2 Participants Consistently Met Pharmacokinetic Targets</vt:lpstr>
      <vt:lpstr>Simulated effect of delays in dosing at injections 2 and 4</vt:lpstr>
      <vt:lpstr>Acceptability of LAI PrEP</vt:lpstr>
      <vt:lpstr>PowerPoint Presentation</vt:lpstr>
      <vt:lpstr>ÉCLAIR CAB Concentration Ranges by Visit</vt:lpstr>
      <vt:lpstr> </vt:lpstr>
      <vt:lpstr>Primary Objectives</vt:lpstr>
      <vt:lpstr>PowerPoint Presentation</vt:lpstr>
      <vt:lpstr>Study Population</vt:lpstr>
      <vt:lpstr>Adherence Support</vt:lpstr>
      <vt:lpstr>Pregnancy and Cabotegravir</vt:lpstr>
      <vt:lpstr>HPTN 084: Maximising safety during pregnancy</vt:lpstr>
      <vt:lpstr>Contraception and Cabotegravir</vt:lpstr>
      <vt:lpstr>Conclusions</vt:lpstr>
      <vt:lpstr>PowerPoint Presentation</vt:lpstr>
      <vt:lpstr>BACKUP SLIDES</vt:lpstr>
      <vt:lpstr>CAB LA plasma concentrations &gt;1 X PAIC90 correlate with protection in female macaque model</vt:lpstr>
      <vt:lpstr>PowerPoint Presentation</vt:lpstr>
    </vt:vector>
  </TitlesOfParts>
  <Company>AED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Stefanie O'Brien</dc:creator>
  <cp:lastModifiedBy>Saal</cp:lastModifiedBy>
  <cp:revision>130</cp:revision>
  <dcterms:created xsi:type="dcterms:W3CDTF">2012-05-02T13:21:13Z</dcterms:created>
  <dcterms:modified xsi:type="dcterms:W3CDTF">2018-07-23T10:00:21Z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0x010100B9E8C4A49795434A9A3142B5757622FC</vt:lpwstr>
  </property>
  <property fmtid="{D5CDD505-2E9C-101B-9397-08002B2CF9AE}" pid="3" name="_NewReviewCycle">
    <vt:lpwstr/>
  </property>
</Properties>
</file>